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426" r:id="rId6"/>
    <p:sldId id="499" r:id="rId7"/>
    <p:sldId id="259" r:id="rId8"/>
    <p:sldId id="334" r:id="rId9"/>
    <p:sldId id="427" r:id="rId10"/>
    <p:sldId id="428" r:id="rId11"/>
    <p:sldId id="429" r:id="rId12"/>
    <p:sldId id="430" r:id="rId13"/>
    <p:sldId id="432" r:id="rId14"/>
    <p:sldId id="434" r:id="rId15"/>
    <p:sldId id="439" r:id="rId16"/>
    <p:sldId id="438" r:id="rId17"/>
    <p:sldId id="441" r:id="rId18"/>
    <p:sldId id="43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260" r:id="rId28"/>
    <p:sldId id="342" r:id="rId29"/>
    <p:sldId id="343" r:id="rId30"/>
    <p:sldId id="450" r:id="rId31"/>
    <p:sldId id="451" r:id="rId32"/>
    <p:sldId id="377" r:id="rId33"/>
    <p:sldId id="378" r:id="rId34"/>
    <p:sldId id="344" r:id="rId35"/>
    <p:sldId id="383" r:id="rId36"/>
    <p:sldId id="379" r:id="rId37"/>
    <p:sldId id="273" r:id="rId38"/>
    <p:sldId id="311" r:id="rId39"/>
    <p:sldId id="295" r:id="rId40"/>
    <p:sldId id="380" r:id="rId41"/>
    <p:sldId id="274" r:id="rId42"/>
    <p:sldId id="275" r:id="rId43"/>
    <p:sldId id="349" r:id="rId44"/>
    <p:sldId id="276" r:id="rId45"/>
    <p:sldId id="345" r:id="rId46"/>
    <p:sldId id="347" r:id="rId47"/>
    <p:sldId id="381" r:id="rId48"/>
    <p:sldId id="351" r:id="rId49"/>
    <p:sldId id="357" r:id="rId50"/>
    <p:sldId id="352" r:id="rId51"/>
    <p:sldId id="353" r:id="rId52"/>
    <p:sldId id="358" r:id="rId53"/>
    <p:sldId id="354" r:id="rId54"/>
    <p:sldId id="359" r:id="rId55"/>
    <p:sldId id="355" r:id="rId56"/>
    <p:sldId id="360" r:id="rId57"/>
    <p:sldId id="361" r:id="rId58"/>
    <p:sldId id="350" r:id="rId59"/>
    <p:sldId id="366" r:id="rId60"/>
    <p:sldId id="277" r:id="rId61"/>
    <p:sldId id="367" r:id="rId62"/>
    <p:sldId id="362" r:id="rId63"/>
    <p:sldId id="363" r:id="rId64"/>
    <p:sldId id="364" r:id="rId65"/>
    <p:sldId id="365" r:id="rId66"/>
    <p:sldId id="368" r:id="rId67"/>
    <p:sldId id="384" r:id="rId68"/>
    <p:sldId id="370" r:id="rId69"/>
    <p:sldId id="372" r:id="rId70"/>
    <p:sldId id="371" r:id="rId71"/>
    <p:sldId id="373" r:id="rId72"/>
    <p:sldId id="374" r:id="rId73"/>
    <p:sldId id="329" r:id="rId74"/>
    <p:sldId id="38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æ æ ·å¼ï¼ç½æ ¼å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æ æ ·å¼ï¼æ ç½æ 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40" autoAdjust="0"/>
  </p:normalViewPr>
  <p:slideViewPr>
    <p:cSldViewPr snapToGrid="0">
      <p:cViewPr varScale="1">
        <p:scale>
          <a:sx n="68" d="100"/>
          <a:sy n="68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GB" sz="2000"/>
              <a:t>What is VLC, and how it is done.</a:t>
            </a:r>
            <a:endParaRPr lang="x-none" altLang="en-GB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GB"/>
              <a:t>Phone's light sensor</a:t>
            </a:r>
            <a:endParaRPr lang="x-none" altLang="en-GB"/>
          </a:p>
          <a:p>
            <a:r>
              <a:rPr lang="x-none" altLang="en-GB"/>
              <a:t>- it consists of photo-diodes</a:t>
            </a:r>
            <a:endParaRPr lang="x-none" altLang="en-GB"/>
          </a:p>
          <a:p>
            <a:r>
              <a:rPr lang="x-none" altLang="en-GB"/>
              <a:t>- give sample values in lux</a:t>
            </a:r>
            <a:endParaRPr lang="x-none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GB"/>
              <a:t>It doesn't work because of low sampling rate</a:t>
            </a:r>
            <a:endParaRPr lang="x-none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GB"/>
              <a:t>It is a recent research topic.</a:t>
            </a:r>
            <a:endParaRPr lang="x-none" altLang="en-GB"/>
          </a:p>
          <a:p>
            <a:r>
              <a:rPr lang="x-none" altLang="en-GB"/>
              <a:t>Two variables smartphone or data encoding</a:t>
            </a:r>
            <a:endParaRPr lang="x-none" altLang="en-GB"/>
          </a:p>
          <a:p>
            <a:r>
              <a:rPr lang="x-none" altLang="en-GB"/>
              <a:t> </a:t>
            </a:r>
            <a:endParaRPr lang="x-none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GB"/>
              <a:t>Explain TR and TE</a:t>
            </a:r>
            <a:endParaRPr lang="x-none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Communication channel have 3 parts: </a:t>
            </a:r>
            <a:r>
              <a:rPr lang="en-IN" dirty="0" err="1" smtClean="0"/>
              <a:t>tx</a:t>
            </a:r>
            <a:r>
              <a:rPr lang="en-IN" dirty="0" smtClean="0"/>
              <a:t>, </a:t>
            </a:r>
            <a:r>
              <a:rPr lang="en-IN" dirty="0" err="1" smtClean="0"/>
              <a:t>env</a:t>
            </a:r>
            <a:r>
              <a:rPr lang="en-IN" dirty="0" smtClean="0"/>
              <a:t>, </a:t>
            </a:r>
            <a:r>
              <a:rPr lang="en-IN" dirty="0" err="1" smtClean="0"/>
              <a:t>rx</a:t>
            </a:r>
            <a:r>
              <a:rPr lang="en-IN" dirty="0" smtClean="0"/>
              <a:t>.</a:t>
            </a:r>
            <a:endParaRPr lang="en-IN" dirty="0" smtClean="0"/>
          </a:p>
          <a:p>
            <a:r>
              <a:rPr lang="en-IN" dirty="0" err="1" smtClean="0"/>
              <a:t>Comm</a:t>
            </a:r>
            <a:r>
              <a:rPr lang="en-IN" dirty="0" smtClean="0"/>
              <a:t> channel depends on them.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Don’t explain in very complex way.</a:t>
            </a:r>
            <a:r>
              <a:rPr lang="en-IN" baseline="0" dirty="0" smtClean="0"/>
              <a:t> Keep it simple.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Model ends here. Connect the dots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28651" y="2055813"/>
            <a:ext cx="9743016" cy="18970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9pPr>
          </a:lstStyle>
          <a:p>
            <a:pPr algn="l">
              <a:defRPr/>
            </a:pPr>
            <a:endParaRPr lang="nl-NL" altLang="nl-NL" sz="2400" smtClean="0">
              <a:latin typeface="Arial" panose="02080604020202020204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55827"/>
            <a:ext cx="9064977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925688" y="2861729"/>
            <a:ext cx="90424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 pitchFamily="18" charset="0"/>
                <a:cs typeface="Bookman Old Style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384117" y="457200"/>
            <a:ext cx="2385483" cy="4878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23434" y="457200"/>
            <a:ext cx="6957484" cy="48783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434" y="457200"/>
            <a:ext cx="9546167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4017" y="1828800"/>
            <a:ext cx="4656667" cy="3506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3885" y="1828800"/>
            <a:ext cx="4658783" cy="167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3885" y="3657600"/>
            <a:ext cx="4658783" cy="1677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34017" y="1828800"/>
            <a:ext cx="465666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3885" y="1828800"/>
            <a:ext cx="4658783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223434" y="457200"/>
            <a:ext cx="954616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nl-NL" smtClean="0"/>
              <a:t>Click to edit Master title style</a:t>
            </a:r>
            <a:endParaRPr lang="nl-NL" altLang="nl-NL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4018" y="1828800"/>
            <a:ext cx="9518649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nl-NL" altLang="nl-NL" smtClean="0"/>
              <a:t>Click to edit Master text styles</a:t>
            </a:r>
            <a:endParaRPr lang="nl-NL" altLang="nl-NL" smtClean="0"/>
          </a:p>
          <a:p>
            <a:pPr lvl="1"/>
            <a:r>
              <a:rPr lang="nl-NL" altLang="nl-NL" smtClean="0"/>
              <a:t>Second level</a:t>
            </a:r>
            <a:endParaRPr lang="nl-NL" altLang="nl-NL" smtClean="0"/>
          </a:p>
          <a:p>
            <a:pPr lvl="2"/>
            <a:r>
              <a:rPr lang="nl-NL" altLang="nl-NL" smtClean="0"/>
              <a:t>Third level</a:t>
            </a:r>
          </a:p>
        </p:txBody>
      </p:sp>
      <p:sp>
        <p:nvSpPr>
          <p:cNvPr id="1028" name="Rectangle 13"/>
          <p:cNvSpPr>
            <a:spLocks noChangeArrowheads="1"/>
          </p:cNvSpPr>
          <p:nvPr/>
        </p:nvSpPr>
        <p:spPr bwMode="auto">
          <a:xfrm>
            <a:off x="0" y="6132514"/>
            <a:ext cx="12192000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sp>
        <p:nvSpPr>
          <p:cNvPr id="1029" name="Rectangle 19"/>
          <p:cNvSpPr>
            <a:spLocks noChangeArrowheads="1"/>
          </p:cNvSpPr>
          <p:nvPr/>
        </p:nvSpPr>
        <p:spPr bwMode="auto">
          <a:xfrm>
            <a:off x="0" y="6584950"/>
            <a:ext cx="12192000" cy="27305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sp>
        <p:nvSpPr>
          <p:cNvPr id="1030" name="Line 20"/>
          <p:cNvSpPr>
            <a:spLocks noChangeShapeType="1"/>
          </p:cNvSpPr>
          <p:nvPr/>
        </p:nvSpPr>
        <p:spPr bwMode="auto">
          <a:xfrm>
            <a:off x="0" y="6781800"/>
            <a:ext cx="12192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 sz="1800"/>
          </a:p>
        </p:txBody>
      </p:sp>
      <p:sp>
        <p:nvSpPr>
          <p:cNvPr id="1031" name="Line 22"/>
          <p:cNvSpPr>
            <a:spLocks noChangeShapeType="1"/>
          </p:cNvSpPr>
          <p:nvPr/>
        </p:nvSpPr>
        <p:spPr bwMode="auto">
          <a:xfrm>
            <a:off x="0" y="6134100"/>
            <a:ext cx="1219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 sz="1800"/>
          </a:p>
        </p:txBody>
      </p:sp>
      <p:sp>
        <p:nvSpPr>
          <p:cNvPr id="1032" name="Text Box 23"/>
          <p:cNvSpPr txBox="1">
            <a:spLocks noChangeArrowheads="1"/>
          </p:cNvSpPr>
          <p:nvPr/>
        </p:nvSpPr>
        <p:spPr bwMode="auto">
          <a:xfrm>
            <a:off x="4165600" y="6248400"/>
            <a:ext cx="5892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nl-NL" altLang="nl-NL" sz="1400" smtClean="0">
              <a:solidFill>
                <a:schemeClr val="bg2"/>
              </a:solidFill>
              <a:ea typeface="ＭＳ Ｐゴシック" pitchFamily="1" charset="-128"/>
            </a:endParaRPr>
          </a:p>
        </p:txBody>
      </p:sp>
      <p:sp>
        <p:nvSpPr>
          <p:cNvPr id="1033" name="Rectangle 20"/>
          <p:cNvSpPr>
            <a:spLocks noChangeArrowheads="1"/>
          </p:cNvSpPr>
          <p:nvPr/>
        </p:nvSpPr>
        <p:spPr bwMode="auto">
          <a:xfrm>
            <a:off x="0" y="0"/>
            <a:ext cx="626533" cy="205740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6181726"/>
            <a:ext cx="1174751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0314518" y="6362701"/>
            <a:ext cx="603249" cy="252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9pPr>
          </a:lstStyle>
          <a:p>
            <a:pPr algn="r" eaLnBrk="1" hangingPunct="1">
              <a:defRPr/>
            </a:pPr>
            <a:fld id="{DF321FE6-207F-4F87-9FFF-382D16FADA74}" type="slidenum">
              <a:rPr lang="nl-NL" altLang="nl-NL" sz="1100" smtClean="0">
                <a:ea typeface="ＭＳ Ｐゴシック" pitchFamily="1" charset="-128"/>
              </a:rPr>
            </a:fld>
            <a:endParaRPr lang="nl-NL" altLang="nl-NL" sz="1100" smtClean="0">
              <a:ea typeface="ＭＳ Ｐゴシック" pitchFamily="1" charset="-128"/>
            </a:endParaRPr>
          </a:p>
        </p:txBody>
      </p:sp>
      <p:sp>
        <p:nvSpPr>
          <p:cNvPr id="1036" name="TextBox 19"/>
          <p:cNvSpPr txBox="1">
            <a:spLocks noChangeArrowheads="1"/>
          </p:cNvSpPr>
          <p:nvPr/>
        </p:nvSpPr>
        <p:spPr bwMode="auto">
          <a:xfrm>
            <a:off x="8875185" y="6324601"/>
            <a:ext cx="195156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anose="02080604020202020204" charset="0"/>
              </a:defRPr>
            </a:lvl9pPr>
          </a:lstStyle>
          <a:p>
            <a:pPr algn="l" eaLnBrk="1" hangingPunct="1">
              <a:defRPr/>
            </a:pPr>
            <a:r>
              <a:rPr lang="en-US" altLang="nl-NL" sz="1000" dirty="0" smtClean="0">
                <a:solidFill>
                  <a:srgbClr val="00A6D6"/>
                </a:solidFill>
              </a:rPr>
              <a:t>Challenge the future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ＭＳ Ｐゴシック" pitchFamily="1" charset="-128"/>
          <a:cs typeface="ＭＳ Ｐゴシック" pitchFamily="1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pitchFamily="1" charset="-128"/>
          <a:cs typeface="ＭＳ Ｐゴシック" pitchFamily="1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pitchFamily="1" charset="-128"/>
          <a:cs typeface="ＭＳ Ｐゴシック" pitchFamily="1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pitchFamily="1" charset="-128"/>
          <a:cs typeface="ＭＳ Ｐゴシック" pitchFamily="1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pitchFamily="1" charset="-128"/>
          <a:cs typeface="ＭＳ Ｐゴシック" pitchFamily="1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580" indent="-1955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  <a:cs typeface="ＭＳ Ｐゴシック" pitchFamily="1" charset="-128"/>
        </a:defRPr>
      </a:lvl1pPr>
      <a:lvl2pPr marL="576580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ＭＳ Ｐゴシック" pitchFamily="1" charset="-128"/>
        </a:defRPr>
      </a:lvl2pPr>
      <a:lvl3pPr marL="957580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  <a:ea typeface="ＭＳ Ｐゴシック" pitchFamily="1" charset="-128"/>
        </a:defRPr>
      </a:lvl3pPr>
      <a:lvl4pPr marL="1338580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  <a:ea typeface="ＭＳ Ｐゴシック" pitchFamily="1" charset="-128"/>
        </a:defRPr>
      </a:lvl4pPr>
      <a:lvl5pPr marL="1719580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  <a:ea typeface="ＭＳ Ｐゴシック" pitchFamily="1" charset="-128"/>
        </a:defRPr>
      </a:lvl5pPr>
      <a:lvl6pPr marL="2176780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980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1180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380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GIF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7.GIF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5.png"/><Relationship Id="rId3" Type="http://schemas.openxmlformats.org/officeDocument/2006/relationships/image" Target="../media/image56.jpeg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0363200" y="2055446"/>
            <a:ext cx="578338" cy="190695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316" y="2238245"/>
            <a:ext cx="9869402" cy="1657920"/>
          </a:xfrm>
        </p:spPr>
        <p:txBody>
          <a:bodyPr/>
          <a:lstStyle/>
          <a:p>
            <a:pPr algn="ctr"/>
            <a:r>
              <a:rPr lang="en-IN" sz="4400" dirty="0"/>
              <a:t>Analysing the Performance and Stability of LED-to-Camera Links</a:t>
            </a:r>
            <a:endParaRPr lang="en-IN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9408" y="4243877"/>
            <a:ext cx="8293540" cy="1285630"/>
          </a:xfrm>
        </p:spPr>
        <p:txBody>
          <a:bodyPr>
            <a:normAutofit/>
          </a:bodyPr>
          <a:lstStyle/>
          <a:p>
            <a:pPr algn="r"/>
            <a:r>
              <a:rPr lang="x-none" altLang="en-IN" sz="2000" dirty="0" smtClean="0">
                <a:solidFill>
                  <a:schemeClr val="tx1"/>
                </a:solidFill>
                <a:latin typeface="+mn-lt"/>
              </a:rPr>
              <a:t>Shashwat Verma</a:t>
            </a:r>
            <a:endParaRPr lang="en-IN" altLang="en-IN" sz="2000" dirty="0" smtClean="0">
              <a:solidFill>
                <a:schemeClr val="tx1"/>
              </a:solidFill>
              <a:latin typeface="+mn-lt"/>
            </a:endParaRPr>
          </a:p>
          <a:p>
            <a:pPr algn="r"/>
            <a:endParaRPr lang="en-IN" altLang="en-IN" dirty="0">
              <a:solidFill>
                <a:schemeClr val="tx1"/>
              </a:solidFill>
              <a:latin typeface="+mn-lt"/>
            </a:endParaRPr>
          </a:p>
          <a:p>
            <a:pPr algn="r"/>
            <a:r>
              <a:rPr lang="x-none" altLang="en-GB" dirty="0" smtClean="0">
                <a:solidFill>
                  <a:schemeClr val="tx1"/>
                </a:solidFill>
                <a:latin typeface="+mn-lt"/>
              </a:rPr>
              <a:t>Supervisor:</a:t>
            </a:r>
            <a:r>
              <a:rPr lang="en-IN" altLang="en-GB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x-none" altLang="en-GB" dirty="0" smtClean="0">
                <a:solidFill>
                  <a:schemeClr val="tx1"/>
                </a:solidFill>
                <a:latin typeface="+mn-lt"/>
              </a:rPr>
              <a:t>Marco </a:t>
            </a:r>
            <a:r>
              <a:rPr lang="x-none" altLang="en-GB" dirty="0">
                <a:solidFill>
                  <a:schemeClr val="tx1"/>
                </a:solidFill>
                <a:latin typeface="+mn-lt"/>
              </a:rPr>
              <a:t>Zuniga</a:t>
            </a:r>
            <a:endParaRPr lang="x-none" altLang="en-GB" dirty="0">
              <a:solidFill>
                <a:schemeClr val="tx1"/>
              </a:solidFill>
              <a:latin typeface="+mn-lt"/>
            </a:endParaRPr>
          </a:p>
          <a:p>
            <a:pPr algn="r"/>
            <a:r>
              <a:rPr lang="en-IN" altLang="en-IN" sz="2000" dirty="0" smtClean="0">
                <a:solidFill>
                  <a:schemeClr val="tx1"/>
                </a:solidFill>
                <a:latin typeface="+mn-lt"/>
              </a:rPr>
              <a:t> </a:t>
            </a:r>
            <a:endParaRPr lang="x-none" altLang="en-IN" sz="20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327481" y="3955257"/>
            <a:ext cx="690563" cy="50006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Implementation: Transmitter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GB"/>
              <a:t>Encoding Methods</a:t>
            </a:r>
            <a:endParaRPr lang="x-none" altLang="en-GB"/>
          </a:p>
          <a:p>
            <a:pPr marL="0" indent="0">
              <a:buNone/>
            </a:pPr>
            <a:r>
              <a:rPr lang="x-none" altLang="en-GB"/>
              <a:t>	- OOK</a:t>
            </a:r>
            <a:endParaRPr lang="x-none" altLang="en-GB"/>
          </a:p>
          <a:p>
            <a:pPr marL="0" indent="0">
              <a:buNone/>
            </a:pPr>
            <a:r>
              <a:rPr lang="x-none" altLang="en-GB"/>
              <a:t>	- PWM</a:t>
            </a:r>
            <a:endParaRPr lang="x-none" altLang="en-GB"/>
          </a:p>
          <a:p>
            <a:pPr marL="0" indent="0">
              <a:buNone/>
            </a:pPr>
            <a:r>
              <a:rPr lang="x-none" altLang="en-GB"/>
              <a:t>	- Manchester</a:t>
            </a:r>
            <a:endParaRPr lang="x-none" altLang="en-GB"/>
          </a:p>
          <a:p>
            <a:pPr marL="0" indent="0">
              <a:buNone/>
            </a:pPr>
            <a:r>
              <a:rPr lang="x-none" altLang="en-GB"/>
              <a:t>	- FSK</a:t>
            </a:r>
            <a:endParaRPr lang="x-none" alt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OOK Encoding</a:t>
            </a:r>
            <a:endParaRPr lang="x-none" altLang="en-GB"/>
          </a:p>
        </p:txBody>
      </p:sp>
      <p:pic>
        <p:nvPicPr>
          <p:cNvPr id="4" name="Content Placeholder 3" descr="ook_basic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31460" y="1902460"/>
            <a:ext cx="6832600" cy="276352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1234440" y="1829435"/>
            <a:ext cx="4237355" cy="35071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/>
          <a:lstStyle>
            <a:lvl1pPr marL="195580" indent="-19558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defRPr>
            </a:lvl1pPr>
            <a:lvl2pPr marL="5765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2pPr>
            <a:lvl3pPr marL="9575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3pPr>
            <a:lvl4pPr marL="13385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4pPr>
            <a:lvl5pPr marL="17195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5pPr>
            <a:lvl6pPr marL="21767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9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11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3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x-none" altLang="en-GB"/>
          </a:p>
          <a:p>
            <a:r>
              <a:rPr lang="x-none" altLang="en-GB"/>
              <a:t>1:1 Encoding</a:t>
            </a:r>
            <a:endParaRPr lang="x-none" altLang="en-GB"/>
          </a:p>
          <a:p>
            <a:r>
              <a:rPr lang="x-none" altLang="en-GB"/>
              <a:t>Preamble is N+2 for N data bits</a:t>
            </a:r>
            <a:endParaRPr lang="x-none" altLang="en-GB"/>
          </a:p>
          <a:p>
            <a:pPr marL="0" indent="0">
              <a:buNone/>
            </a:pPr>
            <a:endParaRPr lang="x-none" altLang="en-GB"/>
          </a:p>
          <a:p>
            <a:pPr marL="0" indent="0">
              <a:buNone/>
            </a:pPr>
            <a:endParaRPr lang="x-none" alt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OOK Encoding</a:t>
            </a:r>
            <a:endParaRPr lang="x-none" altLang="en-GB"/>
          </a:p>
        </p:txBody>
      </p:sp>
      <p:pic>
        <p:nvPicPr>
          <p:cNvPr id="6" name="Picture 5" descr="ook_noco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7820" y="994410"/>
            <a:ext cx="9229090" cy="45459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OOK Encoding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5" name="Picture 4" descr="ook_no_co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66800"/>
            <a:ext cx="100584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OOK Encoding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 descr="ook_1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58545"/>
            <a:ext cx="10058400" cy="47402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OOK Encoding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GB"/>
              <a:t>N/2 compensation symbols </a:t>
            </a:r>
            <a:endParaRPr lang="x-none" altLang="en-GB"/>
          </a:p>
          <a:p>
            <a:r>
              <a:rPr lang="x-none" altLang="en-GB"/>
              <a:t>Packet size  will be 5/2 N + 3 for N data bits</a:t>
            </a:r>
            <a:endParaRPr lang="x-none" altLang="en-GB"/>
          </a:p>
          <a:p>
            <a:pPr marL="0" indent="0">
              <a:buNone/>
            </a:pPr>
            <a:endParaRPr lang="x-none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PWM Encoding</a:t>
            </a:r>
            <a:endParaRPr lang="x-none" altLang="en-GB"/>
          </a:p>
        </p:txBody>
      </p:sp>
      <p:pic>
        <p:nvPicPr>
          <p:cNvPr id="6" name="Content Placeholder 5" descr="pwm_basic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12865" y="2110105"/>
            <a:ext cx="3368675" cy="326898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/>
        </p:nvSpPr>
        <p:spPr>
          <a:xfrm>
            <a:off x="1234018" y="1828800"/>
            <a:ext cx="9518649" cy="35067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/>
          <a:lstStyle>
            <a:lvl1pPr marL="195580" indent="-19558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defRPr>
            </a:lvl1pPr>
            <a:lvl2pPr marL="5765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2pPr>
            <a:lvl3pPr marL="9575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3pPr>
            <a:lvl4pPr marL="13385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4pPr>
            <a:lvl5pPr marL="17195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5pPr>
            <a:lvl6pPr marL="21767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9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11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380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x-none" altLang="en-GB"/>
          </a:p>
          <a:p>
            <a:r>
              <a:rPr lang="x-none" altLang="en-GB"/>
              <a:t>1:3 encoding</a:t>
            </a:r>
            <a:endParaRPr lang="x-none" altLang="en-GB"/>
          </a:p>
          <a:p>
            <a:pPr marL="0" indent="0">
              <a:buNone/>
            </a:pPr>
            <a:endParaRPr lang="x-none" alt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PWM Encoding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 descr="pwm_flicker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57655"/>
            <a:ext cx="10058400" cy="37420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PWM Encoding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 descr="Selection_0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56030"/>
            <a:ext cx="10058400" cy="43459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PWM Encoding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GB"/>
              <a:t>Preamble is 5 bits i.e., 10001</a:t>
            </a:r>
            <a:endParaRPr lang="x-none" altLang="en-GB"/>
          </a:p>
          <a:p>
            <a:r>
              <a:rPr lang="x-none" altLang="en-GB"/>
              <a:t>Compensation symbols N+1</a:t>
            </a:r>
            <a:endParaRPr lang="x-none" altLang="en-GB"/>
          </a:p>
          <a:p>
            <a:r>
              <a:rPr lang="x-none" altLang="en-GB"/>
              <a:t>Packet size 4N+9</a:t>
            </a:r>
            <a:endParaRPr lang="x-none" alt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About VLC</a:t>
            </a:r>
            <a:endParaRPr lang="en-IN" dirty="0"/>
          </a:p>
        </p:txBody>
      </p:sp>
      <p:pic>
        <p:nvPicPr>
          <p:cNvPr id="4" name="Picture 3" descr="VL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8067" y="1320214"/>
            <a:ext cx="5676900" cy="4646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Manchester Encoding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GB"/>
              <a:t>1:2 Encoding</a:t>
            </a:r>
            <a:endParaRPr lang="x-none" altLang="en-GB"/>
          </a:p>
        </p:txBody>
      </p:sp>
      <p:pic>
        <p:nvPicPr>
          <p:cNvPr id="4" name="Picture 3" descr="mae_bas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3800" y="1344295"/>
            <a:ext cx="3519805" cy="46488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Manchester Encoding</a:t>
            </a:r>
            <a:endParaRPr lang="x-none" altLang="en-GB"/>
          </a:p>
        </p:txBody>
      </p:sp>
      <p:pic>
        <p:nvPicPr>
          <p:cNvPr id="5" name="Picture 4" descr="mae_noflicker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5485" y="1504950"/>
            <a:ext cx="8241030" cy="38474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Comparison of Encoding Schemes</a:t>
            </a:r>
            <a:endParaRPr lang="x-none" altLang="en-GB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234018" y="1828800"/>
          <a:ext cx="9518015" cy="2478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6230"/>
                <a:gridCol w="1586230"/>
                <a:gridCol w="1586865"/>
                <a:gridCol w="1768475"/>
                <a:gridCol w="1403985"/>
                <a:gridCol w="158623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Encoding Scheme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Symbol to bit ratio 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Preamble Size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Compensation for flickering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Packet Size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Overhead (for N=8)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OOK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1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N+2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rgbClr val="FF0000"/>
                          </a:solidFill>
                        </a:rPr>
                        <a:t>N/2</a:t>
                      </a:r>
                      <a:endParaRPr lang="x-none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5/2 . N+3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76%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PWM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3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5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N+1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4. N+9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81%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Manchester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2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5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-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2. N+9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65%</a:t>
                      </a:r>
                      <a:endParaRPr lang="x-none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altLang="en-GB" dirty="0" smtClean="0"/>
              <a:t>Implementation</a:t>
            </a:r>
            <a:endParaRPr lang="x-none" alt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23434" y="2102338"/>
            <a:ext cx="4546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System consists of 3 parts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Microcontroller (Arduino – atmega328p)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IKEA LED (</a:t>
            </a:r>
            <a:r>
              <a:rPr lang="en-IN" dirty="0" err="1"/>
              <a:t>XLamp</a:t>
            </a:r>
            <a:r>
              <a:rPr lang="en-IN" dirty="0"/>
              <a:t> MC-E </a:t>
            </a:r>
            <a:r>
              <a:rPr lang="en-IN" dirty="0" smtClean="0"/>
              <a:t>White)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Smart-Phone(s)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1937" y="1701800"/>
            <a:ext cx="2368062" cy="1523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57835" y="3299460"/>
            <a:ext cx="2318084" cy="284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Duty Cycle Adjustment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IN" dirty="0" smtClean="0"/>
              <a:t>Receiver: </a:t>
            </a:r>
            <a:r>
              <a:rPr lang="en-IN" dirty="0" smtClean="0"/>
              <a:t>Smartphone’s Camera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350807" y="1763617"/>
            <a:ext cx="5373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Provides </a:t>
            </a:r>
            <a:r>
              <a:rPr lang="en-IN" dirty="0"/>
              <a:t>fine granularity </a:t>
            </a:r>
            <a:r>
              <a:rPr lang="en-IN" dirty="0" smtClean="0"/>
              <a:t>in values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Captures </a:t>
            </a:r>
            <a:r>
              <a:rPr lang="x-none" altLang="en-IN" dirty="0" smtClean="0"/>
              <a:t>image </a:t>
            </a:r>
            <a:r>
              <a:rPr lang="en-IN" dirty="0" smtClean="0"/>
              <a:t>using Rolling shutter effect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022" y="3636304"/>
            <a:ext cx="3514096" cy="24317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flipH="1">
            <a:off x="5470302" y="3196812"/>
            <a:ext cx="11488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Camera</a:t>
            </a:r>
            <a:endParaRPr 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Connector 14"/>
          <p:cNvCxnSpPr>
            <a:stCxn id="16" idx="0"/>
            <a:endCxn id="12" idx="2"/>
          </p:cNvCxnSpPr>
          <p:nvPr/>
        </p:nvCxnSpPr>
        <p:spPr>
          <a:xfrm flipH="1" flipV="1">
            <a:off x="6044732" y="3504589"/>
            <a:ext cx="2" cy="268143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21995" y="3772732"/>
            <a:ext cx="445477" cy="4220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IN" dirty="0">
                <a:sym typeface="+mn-ea"/>
              </a:rPr>
              <a:t>Rolling shutter Effect</a:t>
            </a:r>
            <a:endParaRPr lang="en-IN" dirty="0"/>
          </a:p>
        </p:txBody>
      </p:sp>
      <p:pic>
        <p:nvPicPr>
          <p:cNvPr id="10" name="Picture 9" descr="rolling_shut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3805" y="2330859"/>
            <a:ext cx="4331896" cy="3376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85976" y="1541692"/>
            <a:ext cx="523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Scans image row by row.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/>
              <a:t>Provides faster sampling rate (5-10KHz)  </a:t>
            </a:r>
          </a:p>
        </p:txBody>
      </p:sp>
      <p:pic>
        <p:nvPicPr>
          <p:cNvPr id="3" name="Picture 2" descr="RS_ex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" y="2494280"/>
            <a:ext cx="5902960" cy="314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IN" dirty="0">
                <a:sym typeface="+mn-ea"/>
              </a:rPr>
              <a:t>Rolling shutter Effect</a:t>
            </a:r>
            <a:endParaRPr lang="en-GB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86" y="1144795"/>
            <a:ext cx="2723172" cy="2498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19" y="3694887"/>
            <a:ext cx="2715139" cy="2498249"/>
          </a:xfrm>
          <a:prstGeom prst="rect">
            <a:avLst/>
          </a:prstGeom>
        </p:spPr>
      </p:pic>
      <p:pic>
        <p:nvPicPr>
          <p:cNvPr id="5" name="Picture 4" descr="light_on"/>
          <p:cNvPicPr>
            <a:picLocks noChangeAspect="1"/>
          </p:cNvPicPr>
          <p:nvPr/>
        </p:nvPicPr>
        <p:blipFill>
          <a:blip r:embed="rId3"/>
          <a:srcRect l="32456" t="25441" r="31048" b="26232"/>
          <a:stretch>
            <a:fillRect/>
          </a:stretch>
        </p:blipFill>
        <p:spPr>
          <a:xfrm>
            <a:off x="6988175" y="1001395"/>
            <a:ext cx="2582545" cy="2595245"/>
          </a:xfrm>
          <a:prstGeom prst="rect">
            <a:avLst/>
          </a:prstGeom>
        </p:spPr>
      </p:pic>
      <p:pic>
        <p:nvPicPr>
          <p:cNvPr id="6" name="Picture 5" descr="1khz_te1_cro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620" y="3656965"/>
            <a:ext cx="2645410" cy="2491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Camera Parameters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GB"/>
              <a:t>Exposure Time</a:t>
            </a:r>
            <a:endParaRPr lang="x-none" altLang="en-GB"/>
          </a:p>
          <a:p>
            <a:r>
              <a:rPr lang="x-none" altLang="en-GB"/>
              <a:t>Frame Rate</a:t>
            </a:r>
            <a:endParaRPr lang="x-none" altLang="en-GB"/>
          </a:p>
          <a:p>
            <a:pPr marL="0" indent="0">
              <a:buNone/>
            </a:pPr>
            <a:endParaRPr lang="x-none" alt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Exposure Time</a:t>
            </a:r>
            <a:endParaRPr lang="x-none" altLang="en-GB"/>
          </a:p>
        </p:txBody>
      </p:sp>
      <p:pic>
        <p:nvPicPr>
          <p:cNvPr id="4" name="Picture 3" descr="1khz_te1_cr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5525" y="3244215"/>
            <a:ext cx="2073275" cy="1953895"/>
          </a:xfrm>
          <a:prstGeom prst="rect">
            <a:avLst/>
          </a:prstGeom>
        </p:spPr>
      </p:pic>
      <p:pic>
        <p:nvPicPr>
          <p:cNvPr id="5" name="Picture 4" descr="1khz_te2_cr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278505"/>
            <a:ext cx="2059305" cy="1929765"/>
          </a:xfrm>
          <a:prstGeom prst="rect">
            <a:avLst/>
          </a:prstGeom>
        </p:spPr>
      </p:pic>
      <p:pic>
        <p:nvPicPr>
          <p:cNvPr id="6" name="Picture 5" descr="1khz_te3_cr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65" y="3220085"/>
            <a:ext cx="2150110" cy="2017395"/>
          </a:xfrm>
          <a:prstGeom prst="rect">
            <a:avLst/>
          </a:prstGeom>
        </p:spPr>
      </p:pic>
      <p:pic>
        <p:nvPicPr>
          <p:cNvPr id="7" name="Picture 6" descr="1khz_te4_cro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845" y="3171190"/>
            <a:ext cx="2171700" cy="20427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90880" y="5280025"/>
            <a:ext cx="2728595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GB"/>
              <a:t>Exposure Time 161.62 us</a:t>
            </a:r>
            <a:endParaRPr lang="x-none" altLang="en-GB"/>
          </a:p>
        </p:txBody>
      </p:sp>
      <p:sp>
        <p:nvSpPr>
          <p:cNvPr id="9" name="Text Box 8"/>
          <p:cNvSpPr txBox="1"/>
          <p:nvPr/>
        </p:nvSpPr>
        <p:spPr>
          <a:xfrm>
            <a:off x="3572510" y="5297805"/>
            <a:ext cx="2564765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GB"/>
              <a:t>Exposure Time 380.80 us</a:t>
            </a:r>
            <a:endParaRPr lang="x-none" altLang="en-GB"/>
          </a:p>
        </p:txBody>
      </p:sp>
      <p:sp>
        <p:nvSpPr>
          <p:cNvPr id="10" name="Text Box 9"/>
          <p:cNvSpPr txBox="1"/>
          <p:nvPr/>
        </p:nvSpPr>
        <p:spPr>
          <a:xfrm>
            <a:off x="6329680" y="5298440"/>
            <a:ext cx="2691765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GB"/>
              <a:t>Exposure Time 495.54 us</a:t>
            </a:r>
            <a:endParaRPr lang="x-none" altLang="en-GB"/>
          </a:p>
        </p:txBody>
      </p:sp>
      <p:sp>
        <p:nvSpPr>
          <p:cNvPr id="11" name="Text Box 10"/>
          <p:cNvSpPr txBox="1"/>
          <p:nvPr/>
        </p:nvSpPr>
        <p:spPr>
          <a:xfrm>
            <a:off x="9354185" y="5299075"/>
            <a:ext cx="2618105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GB"/>
              <a:t>Exposure Time 668.10 us</a:t>
            </a:r>
            <a:endParaRPr lang="x-none" altLang="en-GB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779145" y="1501775"/>
            <a:ext cx="9973945" cy="3834765"/>
          </a:xfrm>
        </p:spPr>
        <p:txBody>
          <a:bodyPr/>
          <a:p>
            <a:pPr marL="0" indent="0">
              <a:buNone/>
            </a:pPr>
            <a:r>
              <a:rPr lang="x-none" altLang="en-GB"/>
              <a:t>Time taken by each pixel in a row to collect light </a:t>
            </a:r>
            <a:endParaRPr lang="x-none" altLang="en-GB"/>
          </a:p>
          <a:p>
            <a:pPr marL="0" indent="0">
              <a:buNone/>
            </a:pPr>
            <a:r>
              <a:rPr lang="x-none" altLang="en-GB"/>
              <a:t>	</a:t>
            </a:r>
            <a:endParaRPr lang="x-none" altLang="en-GB"/>
          </a:p>
          <a:p>
            <a:pPr marL="0" indent="0">
              <a:buNone/>
            </a:pPr>
            <a:r>
              <a:rPr lang="x-none" altLang="en-GB"/>
              <a:t>		</a:t>
            </a:r>
            <a:endParaRPr lang="x-none" altLang="en-GB" sz="2800" b="1"/>
          </a:p>
          <a:p>
            <a:pPr marL="0" indent="0">
              <a:buNone/>
            </a:pPr>
            <a:r>
              <a:rPr lang="x-none" altLang="en-GB"/>
              <a:t>	</a:t>
            </a:r>
            <a:endParaRPr lang="x-none" altLang="en-GB"/>
          </a:p>
          <a:p>
            <a:pPr marL="0" indent="0">
              <a:buNone/>
            </a:pPr>
            <a:r>
              <a:rPr lang="x-none" altLang="en-GB"/>
              <a:t>		W= Symbol Width , f = Modulation Frequency T = Read-out Time</a:t>
            </a:r>
            <a:endParaRPr lang="x-none" altLang="en-GB"/>
          </a:p>
          <a:p>
            <a:pPr marL="0" indent="0">
              <a:buNone/>
            </a:pPr>
            <a:r>
              <a:rPr lang="x-none" altLang="en-GB"/>
              <a:t>	</a:t>
            </a:r>
            <a:endParaRPr lang="x-none" altLang="en-GB"/>
          </a:p>
          <a:p>
            <a:pPr marL="0" indent="0">
              <a:buNone/>
            </a:pPr>
            <a:endParaRPr lang="x-none" altLang="en-GB"/>
          </a:p>
        </p:txBody>
      </p:sp>
      <p:pic>
        <p:nvPicPr>
          <p:cNvPr id="13" name="Picture 12" descr="rolling_light_eqn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585" y="1905000"/>
            <a:ext cx="1846580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Transmitter - Receiver of VLC</a:t>
            </a:r>
            <a:endParaRPr lang="x-none" altLang="en-GB"/>
          </a:p>
        </p:txBody>
      </p:sp>
      <p:pic>
        <p:nvPicPr>
          <p:cNvPr id="4" name="Picture 3" descr="screen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2143760" y="2497455"/>
            <a:ext cx="1167765" cy="866140"/>
          </a:xfrm>
          <a:prstGeom prst="rect">
            <a:avLst/>
          </a:prstGeom>
        </p:spPr>
      </p:pic>
      <p:pic>
        <p:nvPicPr>
          <p:cNvPr id="8" name="Picture 7" descr="LED_ligh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45" y="4200525"/>
            <a:ext cx="1477010" cy="811530"/>
          </a:xfrm>
          <a:prstGeom prst="rect">
            <a:avLst/>
          </a:prstGeom>
        </p:spPr>
      </p:pic>
      <p:pic>
        <p:nvPicPr>
          <p:cNvPr id="10" name="Picture 9" descr="photodiode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657465" y="1259840"/>
            <a:ext cx="831850" cy="83185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001436" y="3596962"/>
            <a:ext cx="2464439" cy="2167630"/>
            <a:chOff x="8760" y="4183"/>
            <a:chExt cx="5534" cy="465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0" y="5010"/>
              <a:ext cx="5534" cy="3829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9499" y="4346"/>
              <a:ext cx="1809" cy="1572"/>
              <a:chOff x="8615" y="5034"/>
              <a:chExt cx="1809" cy="1572"/>
            </a:xfrm>
          </p:grpSpPr>
          <p:sp>
            <p:nvSpPr>
              <p:cNvPr id="16" name="Rectangle 15"/>
              <p:cNvSpPr/>
              <p:nvPr/>
            </p:nvSpPr>
            <p:spPr>
              <a:xfrm flipH="1">
                <a:off x="8615" y="5034"/>
                <a:ext cx="1809" cy="9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1400" b="0" cap="none" spc="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Camera</a:t>
                </a:r>
                <a:endParaRPr lang="en-US" sz="1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7" name="Straight Connector 16"/>
              <p:cNvCxnSpPr>
                <a:stCxn id="18" idx="0"/>
                <a:endCxn id="16" idx="2"/>
              </p:cNvCxnSpPr>
              <p:nvPr/>
            </p:nvCxnSpPr>
            <p:spPr>
              <a:xfrm>
                <a:off x="9519" y="5941"/>
                <a:ext cx="0" cy="56"/>
              </a:xfrm>
              <a:prstGeom prst="line">
                <a:avLst/>
              </a:prstGeom>
              <a:ln w="381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>
              <a:xfrm>
                <a:off x="9168" y="5941"/>
                <a:ext cx="702" cy="66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0685" y="4183"/>
              <a:ext cx="3272" cy="1727"/>
              <a:chOff x="9823" y="4591"/>
              <a:chExt cx="3272" cy="1727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11225" y="5228"/>
                <a:ext cx="0" cy="422"/>
              </a:xfrm>
              <a:prstGeom prst="line">
                <a:avLst/>
              </a:prstGeom>
              <a:ln w="381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 flipH="1">
                <a:off x="9823" y="4591"/>
                <a:ext cx="3272" cy="9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1400" b="0" cap="none" spc="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Light sensor</a:t>
                </a:r>
                <a:endParaRPr lang="en-US" sz="1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894" y="5654"/>
                <a:ext cx="702" cy="66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 dirty="0"/>
              </a:p>
            </p:txBody>
          </p:sp>
        </p:grpSp>
      </p:grpSp>
      <p:pic>
        <p:nvPicPr>
          <p:cNvPr id="26" name="Picture 25" descr="led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734935" y="2680335"/>
            <a:ext cx="758190" cy="7581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44880" y="4517390"/>
            <a:ext cx="643890" cy="6013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GB" sz="2000"/>
              <a:t>LED</a:t>
            </a:r>
            <a:endParaRPr lang="x-none" altLang="en-GB" sz="2000"/>
          </a:p>
        </p:txBody>
      </p:sp>
      <p:sp>
        <p:nvSpPr>
          <p:cNvPr id="9" name="Text Box 8"/>
          <p:cNvSpPr txBox="1"/>
          <p:nvPr/>
        </p:nvSpPr>
        <p:spPr>
          <a:xfrm>
            <a:off x="10083800" y="4400550"/>
            <a:ext cx="1495425" cy="6013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GB" sz="2000"/>
              <a:t>Smart-phone</a:t>
            </a:r>
            <a:endParaRPr lang="x-none" altLang="en-GB"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434" y="504092"/>
            <a:ext cx="9546167" cy="457200"/>
          </a:xfrm>
        </p:spPr>
        <p:txBody>
          <a:bodyPr/>
          <a:lstStyle/>
          <a:p>
            <a:r>
              <a:rPr lang="en-IN" altLang="en-GB" dirty="0" smtClean="0"/>
              <a:t>Related </a:t>
            </a:r>
            <a:r>
              <a:rPr lang="x-none" altLang="en-GB" dirty="0" smtClean="0"/>
              <a:t>Works</a:t>
            </a:r>
            <a:endParaRPr lang="x-none" alt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263206" y="1901757"/>
            <a:ext cx="146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Environment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452417" y="1929394"/>
            <a:ext cx="13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Transmitter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417228" y="1899660"/>
            <a:ext cx="104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Receiver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449264" y="1836614"/>
            <a:ext cx="1334533" cy="55489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ＭＳ Ｐゴシック" pitchFamily="1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29249" y="1836614"/>
            <a:ext cx="1334533" cy="55489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ＭＳ Ｐゴシック" pitchFamily="1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272125" y="1832705"/>
            <a:ext cx="1334533" cy="55489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434" y="504092"/>
            <a:ext cx="9546167" cy="457200"/>
          </a:xfrm>
        </p:spPr>
        <p:txBody>
          <a:bodyPr/>
          <a:lstStyle/>
          <a:p>
            <a:r>
              <a:rPr lang="en-IN" altLang="en-GB" dirty="0" smtClean="0"/>
              <a:t>Related </a:t>
            </a:r>
            <a:r>
              <a:rPr lang="x-none" altLang="en-GB" dirty="0" smtClean="0"/>
              <a:t>Works</a:t>
            </a:r>
            <a:endParaRPr lang="x-none" altLang="en-GB" dirty="0"/>
          </a:p>
        </p:txBody>
      </p:sp>
      <p:graphicFrame>
        <p:nvGraphicFramePr>
          <p:cNvPr id="3" name="Table 2"/>
          <p:cNvGraphicFramePr/>
          <p:nvPr/>
        </p:nvGraphicFramePr>
        <p:xfrm>
          <a:off x="1223434" y="2581525"/>
          <a:ext cx="9546168" cy="2943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4463"/>
                <a:gridCol w="1745885"/>
                <a:gridCol w="1720124"/>
                <a:gridCol w="1720124"/>
                <a:gridCol w="2135572"/>
              </a:tblGrid>
              <a:tr h="840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b="1" dirty="0">
                          <a:latin typeface="+mj-lt"/>
                        </a:rPr>
                        <a:t>Paper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b="1" dirty="0">
                          <a:latin typeface="+mj-lt"/>
                        </a:rPr>
                        <a:t>Modulation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 smtClean="0">
                          <a:latin typeface="+mj-lt"/>
                        </a:rPr>
                        <a:t>Range</a:t>
                      </a:r>
                      <a:endParaRPr lang="x-none" sz="20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 smtClean="0">
                          <a:latin typeface="+mj-lt"/>
                        </a:rPr>
                        <a:t>Camera</a:t>
                      </a:r>
                      <a:endParaRPr lang="x-none" sz="20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b="1" dirty="0">
                          <a:latin typeface="+mj-lt"/>
                        </a:rPr>
                        <a:t>Data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dirty="0"/>
                        <a:t>Visual Light Landmarks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dirty="0"/>
                        <a:t>BFSK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/>
                        <a:t>1m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dirty="0" smtClean="0"/>
                        <a:t>30</a:t>
                      </a:r>
                      <a:r>
                        <a:rPr lang="en-IN" sz="2000" dirty="0" smtClean="0"/>
                        <a:t>fps</a:t>
                      </a:r>
                      <a:endParaRPr lang="x-none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/>
                        <a:t>1.25 bytes/sec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/>
                        <a:t>RollingLight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/>
                        <a:t>FSK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/>
                        <a:t>1.5m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dirty="0" smtClean="0"/>
                        <a:t>30</a:t>
                      </a:r>
                      <a:r>
                        <a:rPr lang="en-IN" sz="2000" dirty="0" smtClean="0"/>
                        <a:t>fps</a:t>
                      </a:r>
                      <a:endParaRPr lang="x-none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/>
                        <a:t>11.32 bytes/sec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dirty="0"/>
                        <a:t>Smartphones as Contineous Receivers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dirty="0"/>
                        <a:t>PPM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dirty="0"/>
                        <a:t>upto </a:t>
                      </a:r>
                      <a:r>
                        <a:rPr lang="en-IN" sz="2000" dirty="0" smtClean="0"/>
                        <a:t>2</a:t>
                      </a:r>
                      <a:r>
                        <a:rPr lang="x-none" sz="2000" dirty="0" smtClean="0"/>
                        <a:t>m</a:t>
                      </a:r>
                      <a:endParaRPr lang="x-none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dirty="0" smtClean="0"/>
                        <a:t>240</a:t>
                      </a:r>
                      <a:r>
                        <a:rPr lang="en-IN" sz="2000" dirty="0" smtClean="0"/>
                        <a:t>fps</a:t>
                      </a:r>
                      <a:endParaRPr lang="x-none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dirty="0"/>
                        <a:t>156.25 bytes/sec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63206" y="1901757"/>
            <a:ext cx="146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Environment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452417" y="1929394"/>
            <a:ext cx="13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Transmitter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417228" y="1899660"/>
            <a:ext cx="104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Receiver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449264" y="1836614"/>
            <a:ext cx="1334533" cy="55489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ＭＳ Ｐゴシック" pitchFamily="1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29249" y="1836614"/>
            <a:ext cx="1334533" cy="55489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ＭＳ Ｐゴシック" pitchFamily="1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272125" y="1832705"/>
            <a:ext cx="1334533" cy="55489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/>
              <a:t>Problem Statement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2677" y="1701800"/>
            <a:ext cx="7511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x-none" altLang="en-GB" sz="2000" dirty="0"/>
              <a:t>Create a framework which provide common ground for comparing different smartphones for data-link realiability and throughput.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/>
              <a:t>Problem Statement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2677" y="1701800"/>
            <a:ext cx="7511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x-none" altLang="en-GB" sz="2000" dirty="0"/>
              <a:t>Create a framework which provide common ground for comparing different smartphones for data-link realiability and throughput.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0907" y="3532553"/>
            <a:ext cx="47751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GB" sz="2000" dirty="0"/>
              <a:t>Problem statement is broken to </a:t>
            </a:r>
            <a:r>
              <a:rPr lang="en-IN" altLang="en-GB" sz="2000" dirty="0" smtClean="0"/>
              <a:t>4</a:t>
            </a:r>
            <a:r>
              <a:rPr lang="x-none" altLang="en-GB" sz="2000" dirty="0" smtClean="0"/>
              <a:t> phases</a:t>
            </a:r>
            <a:endParaRPr lang="en-IN" altLang="en-GB" sz="2000" dirty="0" smtClean="0"/>
          </a:p>
          <a:p>
            <a:endParaRPr lang="en-IN" altLang="en-GB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IN" altLang="en-GB" sz="2000" dirty="0" smtClean="0"/>
              <a:t>Camera as receiver</a:t>
            </a:r>
            <a:endParaRPr lang="x-none" altLang="en-GB" sz="2000" dirty="0"/>
          </a:p>
          <a:p>
            <a:pPr marL="342900" indent="-342900">
              <a:buAutoNum type="arabicPeriod"/>
            </a:pPr>
            <a:r>
              <a:rPr lang="x-none" altLang="en-GB" sz="2000" dirty="0"/>
              <a:t>Mathematical </a:t>
            </a:r>
            <a:r>
              <a:rPr lang="en-IN" altLang="en-GB" sz="2000" dirty="0" smtClean="0"/>
              <a:t>framework</a:t>
            </a:r>
            <a:endParaRPr lang="x-none" altLang="en-GB" sz="2000" dirty="0"/>
          </a:p>
          <a:p>
            <a:pPr marL="342900" indent="-342900">
              <a:buAutoNum type="arabicPeriod"/>
            </a:pPr>
            <a:r>
              <a:rPr lang="en-IN" altLang="en-GB" sz="2000" dirty="0" smtClean="0"/>
              <a:t>System Model</a:t>
            </a:r>
            <a:endParaRPr lang="en-IN" altLang="en-GB" sz="2000" dirty="0" smtClean="0"/>
          </a:p>
          <a:p>
            <a:pPr marL="342900" indent="-342900">
              <a:buFontTx/>
              <a:buAutoNum type="arabicPeriod"/>
            </a:pPr>
            <a:r>
              <a:rPr lang="en-IN" altLang="en-GB" sz="2000" dirty="0" smtClean="0"/>
              <a:t>Implementation and Evaluation</a:t>
            </a:r>
            <a:endParaRPr lang="x-none" alt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11" y="2317261"/>
            <a:ext cx="9546167" cy="1244600"/>
          </a:xfrm>
        </p:spPr>
        <p:txBody>
          <a:bodyPr/>
          <a:lstStyle/>
          <a:p>
            <a:pPr algn="ctr"/>
            <a:r>
              <a:rPr lang="en-IN" altLang="en-GB" dirty="0" smtClean="0"/>
              <a:t>Phase 1:</a:t>
            </a:r>
            <a:br>
              <a:rPr lang="en-IN" altLang="en-GB" dirty="0" smtClean="0"/>
            </a:br>
            <a:r>
              <a:rPr lang="en-IN" altLang="en-GB" sz="3600" dirty="0"/>
              <a:t>Evaluation of Camera as receiver</a:t>
            </a:r>
            <a:br>
              <a:rPr lang="x-none" altLang="en-GB" sz="3600" dirty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434" y="457200"/>
            <a:ext cx="9546167" cy="785446"/>
          </a:xfrm>
        </p:spPr>
        <p:txBody>
          <a:bodyPr>
            <a:normAutofit/>
          </a:bodyPr>
          <a:lstStyle/>
          <a:p>
            <a:r>
              <a:rPr lang="en-IN" altLang="en-GB" dirty="0" smtClean="0"/>
              <a:t>Comparing </a:t>
            </a:r>
            <a:r>
              <a:rPr lang="en-IN" altLang="en-GB" dirty="0"/>
              <a:t>Photo-diode with Camera</a:t>
            </a:r>
            <a:endParaRPr lang="x-none" alt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2077280" y="2125052"/>
            <a:ext cx="62723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GB" dirty="0"/>
              <a:t>Fundamental </a:t>
            </a:r>
            <a:r>
              <a:rPr lang="x-none" altLang="en-GB" dirty="0" smtClean="0"/>
              <a:t>differ</a:t>
            </a:r>
            <a:r>
              <a:rPr lang="en-IN" altLang="en-GB" dirty="0" smtClean="0"/>
              <a:t>e</a:t>
            </a:r>
            <a:r>
              <a:rPr lang="x-none" altLang="en-GB" dirty="0" smtClean="0"/>
              <a:t>nces </a:t>
            </a:r>
            <a:r>
              <a:rPr lang="x-none" altLang="en-GB" dirty="0"/>
              <a:t>between PhotoDiodes and Camera</a:t>
            </a:r>
            <a:endParaRPr lang="x-none" altLang="en-GB" dirty="0"/>
          </a:p>
          <a:p>
            <a:endParaRPr lang="x-none" altLang="en-GB" dirty="0"/>
          </a:p>
          <a:p>
            <a:pPr marL="342900" indent="-342900">
              <a:buAutoNum type="arabicPeriod"/>
            </a:pPr>
            <a:r>
              <a:rPr lang="x-none" altLang="en-GB" dirty="0"/>
              <a:t>Lower </a:t>
            </a:r>
            <a:r>
              <a:rPr lang="x-none" altLang="en-GB" dirty="0" smtClean="0"/>
              <a:t>SNR</a:t>
            </a:r>
            <a:endParaRPr lang="en-IN" altLang="en-GB" dirty="0" smtClean="0"/>
          </a:p>
          <a:p>
            <a:pPr marL="342900" indent="-342900">
              <a:buAutoNum type="arabicPeriod"/>
            </a:pPr>
            <a:endParaRPr lang="x-none" altLang="en-GB" dirty="0"/>
          </a:p>
          <a:p>
            <a:pPr marL="342900" indent="-342900">
              <a:buAutoNum type="arabicPeriod"/>
            </a:pPr>
            <a:r>
              <a:rPr lang="x-none" altLang="en-GB" dirty="0"/>
              <a:t>Information </a:t>
            </a:r>
            <a:r>
              <a:rPr lang="x-none" altLang="en-GB" dirty="0" smtClean="0"/>
              <a:t>loss</a:t>
            </a:r>
            <a:endParaRPr lang="x-none" alt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altLang="en-GB" sz="3200" dirty="0" smtClean="0"/>
              <a:t>Differ</a:t>
            </a:r>
            <a:r>
              <a:rPr lang="en-IN" altLang="en-GB" sz="3200" dirty="0" smtClean="0"/>
              <a:t>e</a:t>
            </a:r>
            <a:r>
              <a:rPr lang="x-none" altLang="en-GB" sz="3200" dirty="0" smtClean="0"/>
              <a:t>nce </a:t>
            </a:r>
            <a:r>
              <a:rPr lang="x-none" altLang="en-GB" sz="3200" dirty="0"/>
              <a:t>1: Lower SNR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6190" y="1535430"/>
            <a:ext cx="4956810" cy="379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GB"/>
              <a:t>Camera have very low SNR compaired to PD</a:t>
            </a:r>
          </a:p>
        </p:txBody>
      </p:sp>
      <p:pic>
        <p:nvPicPr>
          <p:cNvPr id="11" name="Picture 10" descr="pd vs camer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726" y="2045303"/>
            <a:ext cx="6588125" cy="4017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altLang="en-GB" sz="3200" dirty="0" smtClean="0"/>
              <a:t>Differ</a:t>
            </a:r>
            <a:r>
              <a:rPr lang="en-IN" altLang="en-GB" sz="3200" dirty="0" smtClean="0"/>
              <a:t>e</a:t>
            </a:r>
            <a:r>
              <a:rPr lang="x-none" altLang="en-GB" sz="3200" dirty="0" smtClean="0"/>
              <a:t>nce </a:t>
            </a:r>
            <a:r>
              <a:rPr lang="x-none" altLang="en-GB" sz="3200" dirty="0"/>
              <a:t>2: Information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3434" y="1517134"/>
            <a:ext cx="870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GB" dirty="0" smtClean="0"/>
              <a:t>Discretized </a:t>
            </a:r>
            <a:r>
              <a:rPr lang="en-IN" altLang="en-GB" dirty="0"/>
              <a:t>samples </a:t>
            </a:r>
            <a:r>
              <a:rPr lang="en-IN" altLang="en-GB" dirty="0" smtClean="0"/>
              <a:t>in each frame</a:t>
            </a:r>
            <a:endParaRPr lang="x-none" alt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04" y="1517134"/>
            <a:ext cx="6143625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465" y="2285999"/>
            <a:ext cx="9546167" cy="1244600"/>
          </a:xfrm>
        </p:spPr>
        <p:txBody>
          <a:bodyPr/>
          <a:lstStyle/>
          <a:p>
            <a:pPr algn="ctr"/>
            <a:r>
              <a:rPr lang="en-IN" altLang="en-GB" dirty="0" smtClean="0"/>
              <a:t>Phase 2:</a:t>
            </a:r>
            <a:br>
              <a:rPr lang="en-IN" altLang="en-GB" dirty="0" smtClean="0"/>
            </a:br>
            <a:r>
              <a:rPr lang="en-IN" altLang="en-GB" sz="3600" dirty="0"/>
              <a:t>Mathematical </a:t>
            </a:r>
            <a:r>
              <a:rPr lang="en-IN" altLang="en-GB" sz="3600" dirty="0" smtClean="0"/>
              <a:t>Framework for Camera</a:t>
            </a:r>
            <a:br>
              <a:rPr lang="x-none" altLang="en-GB" sz="3600" dirty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258" y="519723"/>
            <a:ext cx="9546167" cy="1244600"/>
          </a:xfrm>
        </p:spPr>
        <p:txBody>
          <a:bodyPr>
            <a:normAutofit/>
          </a:bodyPr>
          <a:lstStyle/>
          <a:p>
            <a:r>
              <a:rPr lang="en-IN" altLang="en-GB" dirty="0" smtClean="0"/>
              <a:t>Mathematical Framework</a:t>
            </a:r>
            <a:endParaRPr lang="x-non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x-none" altLang="en-GB" dirty="0">
                <a:latin typeface="+mn-lt"/>
              </a:rPr>
              <a:t>Model consists of 2 </a:t>
            </a:r>
            <a:r>
              <a:rPr lang="x-none" altLang="en-GB" dirty="0" smtClean="0">
                <a:latin typeface="+mn-lt"/>
              </a:rPr>
              <a:t>parameters</a:t>
            </a:r>
            <a:endParaRPr lang="en-IN" altLang="en-GB" dirty="0" smtClean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endParaRPr lang="x-none" altLang="en-GB" dirty="0">
              <a:latin typeface="+mn-lt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IN" altLang="en-GB" dirty="0" smtClean="0">
                <a:latin typeface="+mn-lt"/>
              </a:rPr>
              <a:t>Exposure time</a:t>
            </a:r>
            <a:endParaRPr lang="x-none" altLang="en-GB" dirty="0">
              <a:latin typeface="+mn-lt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x-none" altLang="en-GB" dirty="0">
                <a:latin typeface="+mn-lt"/>
              </a:rPr>
              <a:t>Effect of distance</a:t>
            </a:r>
            <a:endParaRPr lang="x-none" altLang="en-GB" dirty="0">
              <a:latin typeface="+mn-lt"/>
            </a:endParaRPr>
          </a:p>
          <a:p>
            <a:pPr marL="571500" indent="-571500">
              <a:buAutoNum type="arabicPeriod"/>
            </a:pPr>
            <a:endParaRPr lang="x-none" altLang="en-GB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Transmitter - Receiver of VLC</a:t>
            </a:r>
            <a:endParaRPr lang="x-none" altLang="en-GB"/>
          </a:p>
        </p:txBody>
      </p:sp>
      <p:pic>
        <p:nvPicPr>
          <p:cNvPr id="4" name="Picture 3" descr="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3760" y="2497455"/>
            <a:ext cx="1167765" cy="866140"/>
          </a:xfrm>
          <a:prstGeom prst="rect">
            <a:avLst/>
          </a:prstGeom>
        </p:spPr>
      </p:pic>
      <p:pic>
        <p:nvPicPr>
          <p:cNvPr id="8" name="Picture 7" descr="LED_ligh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45" y="4200525"/>
            <a:ext cx="1477010" cy="811530"/>
          </a:xfrm>
          <a:prstGeom prst="rect">
            <a:avLst/>
          </a:prstGeom>
        </p:spPr>
      </p:pic>
      <p:pic>
        <p:nvPicPr>
          <p:cNvPr id="10" name="Picture 9" descr="photodi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40" y="1259840"/>
            <a:ext cx="831850" cy="83185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001436" y="3596962"/>
            <a:ext cx="2464439" cy="2167630"/>
            <a:chOff x="8760" y="4183"/>
            <a:chExt cx="5534" cy="465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0" y="5010"/>
              <a:ext cx="5534" cy="3829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9499" y="4346"/>
              <a:ext cx="1809" cy="1572"/>
              <a:chOff x="8615" y="5034"/>
              <a:chExt cx="1809" cy="1572"/>
            </a:xfrm>
          </p:grpSpPr>
          <p:sp>
            <p:nvSpPr>
              <p:cNvPr id="16" name="Rectangle 15"/>
              <p:cNvSpPr/>
              <p:nvPr/>
            </p:nvSpPr>
            <p:spPr>
              <a:xfrm flipH="1">
                <a:off x="8615" y="5034"/>
                <a:ext cx="1809" cy="9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1400" b="0" cap="none" spc="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Camera</a:t>
                </a:r>
                <a:endParaRPr lang="en-US" sz="1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7" name="Straight Connector 16"/>
              <p:cNvCxnSpPr>
                <a:stCxn id="18" idx="0"/>
                <a:endCxn id="16" idx="2"/>
              </p:cNvCxnSpPr>
              <p:nvPr/>
            </p:nvCxnSpPr>
            <p:spPr>
              <a:xfrm>
                <a:off x="9519" y="5941"/>
                <a:ext cx="0" cy="56"/>
              </a:xfrm>
              <a:prstGeom prst="line">
                <a:avLst/>
              </a:prstGeom>
              <a:ln w="381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>
              <a:xfrm>
                <a:off x="9168" y="5941"/>
                <a:ext cx="702" cy="66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0685" y="4183"/>
              <a:ext cx="3272" cy="1727"/>
              <a:chOff x="9823" y="4591"/>
              <a:chExt cx="3272" cy="1727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11225" y="5228"/>
                <a:ext cx="0" cy="422"/>
              </a:xfrm>
              <a:prstGeom prst="line">
                <a:avLst/>
              </a:prstGeom>
              <a:ln w="3810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 flipH="1">
                <a:off x="9823" y="4591"/>
                <a:ext cx="3272" cy="9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1400" b="0" cap="none" spc="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Light sensor</a:t>
                </a:r>
                <a:endParaRPr lang="en-US" sz="1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894" y="5654"/>
                <a:ext cx="702" cy="66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 dirty="0"/>
              </a:p>
            </p:txBody>
          </p:sp>
        </p:grpSp>
      </p:grpSp>
      <p:pic>
        <p:nvPicPr>
          <p:cNvPr id="26" name="Picture 25" descr="l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935" y="2680335"/>
            <a:ext cx="758190" cy="7581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41375" y="2751455"/>
            <a:ext cx="852805" cy="6013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GB" sz="2000"/>
              <a:t>Screen</a:t>
            </a:r>
            <a:endParaRPr lang="x-none" altLang="en-GB" sz="2000"/>
          </a:p>
        </p:txBody>
      </p:sp>
      <p:sp>
        <p:nvSpPr>
          <p:cNvPr id="5" name="Text Box 4"/>
          <p:cNvSpPr txBox="1"/>
          <p:nvPr/>
        </p:nvSpPr>
        <p:spPr>
          <a:xfrm>
            <a:off x="944880" y="4517390"/>
            <a:ext cx="643890" cy="6013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GB" sz="2000"/>
              <a:t>LED</a:t>
            </a:r>
            <a:endParaRPr lang="x-none" altLang="en-GB" sz="2000"/>
          </a:p>
        </p:txBody>
      </p:sp>
      <p:sp>
        <p:nvSpPr>
          <p:cNvPr id="6" name="Text Box 5"/>
          <p:cNvSpPr txBox="1"/>
          <p:nvPr/>
        </p:nvSpPr>
        <p:spPr>
          <a:xfrm>
            <a:off x="10024745" y="1310005"/>
            <a:ext cx="1454150" cy="6013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GB" sz="2000"/>
              <a:t>Photo Diode</a:t>
            </a:r>
            <a:endParaRPr lang="x-none" altLang="en-GB" sz="2000"/>
          </a:p>
        </p:txBody>
      </p:sp>
      <p:sp>
        <p:nvSpPr>
          <p:cNvPr id="7" name="Text Box 6"/>
          <p:cNvSpPr txBox="1"/>
          <p:nvPr/>
        </p:nvSpPr>
        <p:spPr>
          <a:xfrm>
            <a:off x="10466705" y="2752090"/>
            <a:ext cx="643890" cy="6013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GB" sz="2000"/>
              <a:t>LED</a:t>
            </a:r>
            <a:endParaRPr lang="x-none" altLang="en-GB" sz="2000"/>
          </a:p>
        </p:txBody>
      </p:sp>
      <p:sp>
        <p:nvSpPr>
          <p:cNvPr id="9" name="Text Box 8"/>
          <p:cNvSpPr txBox="1"/>
          <p:nvPr/>
        </p:nvSpPr>
        <p:spPr>
          <a:xfrm>
            <a:off x="10083800" y="4400550"/>
            <a:ext cx="1495425" cy="6013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GB" sz="2000"/>
              <a:t>Smart-phone</a:t>
            </a:r>
            <a:endParaRPr lang="x-none" altLang="en-GB"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 dirty="0"/>
              <a:t>Parameter 1: </a:t>
            </a:r>
            <a:r>
              <a:rPr lang="en-IN" altLang="en-GB" dirty="0" smtClean="0"/>
              <a:t>Exposure Time</a:t>
            </a:r>
            <a:endParaRPr lang="x-none" alt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23434" y="1562936"/>
            <a:ext cx="768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x-none" altLang="en-GB" dirty="0"/>
              <a:t>Different sampling </a:t>
            </a:r>
            <a:r>
              <a:rPr lang="x-none" altLang="en-GB" dirty="0" smtClean="0"/>
              <a:t>rate</a:t>
            </a:r>
            <a:r>
              <a:rPr lang="en-IN" altLang="en-GB" dirty="0" smtClean="0"/>
              <a:t> (exposure time)</a:t>
            </a:r>
            <a:r>
              <a:rPr lang="x-none" altLang="en-GB" dirty="0" smtClean="0"/>
              <a:t> </a:t>
            </a:r>
            <a:r>
              <a:rPr lang="x-none" altLang="en-GB" dirty="0"/>
              <a:t>causes mixed </a:t>
            </a:r>
            <a:r>
              <a:rPr lang="x-none" altLang="en-GB" dirty="0" smtClean="0"/>
              <a:t>symbol</a:t>
            </a:r>
            <a:r>
              <a:rPr lang="en-IN" altLang="en-GB" dirty="0" smtClean="0"/>
              <a:t> </a:t>
            </a:r>
            <a:r>
              <a:rPr lang="x-none" altLang="en-GB" dirty="0" smtClean="0"/>
              <a:t>effect</a:t>
            </a:r>
            <a:endParaRPr lang="x-none" alt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662979" y="3694057"/>
            <a:ext cx="3684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+mj-lt"/>
              </a:rPr>
              <a:t>Frame duration &gt; Symbol duration</a:t>
            </a:r>
            <a:endParaRPr lang="en-IN" sz="16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2692" y="3693238"/>
            <a:ext cx="3684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+mj-lt"/>
              </a:rPr>
              <a:t>Frame duration &lt; Symbol duration</a:t>
            </a:r>
            <a:endParaRPr lang="en-IN" sz="1600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35" y="2370294"/>
            <a:ext cx="4600575" cy="13525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42" y="2409354"/>
            <a:ext cx="4600575" cy="1257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 bwMode="auto">
          <a:xfrm flipV="1">
            <a:off x="1724635" y="3200400"/>
            <a:ext cx="4600575" cy="14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6554541" y="3200400"/>
            <a:ext cx="4600575" cy="14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5844540" y="3276600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time</a:t>
            </a:r>
            <a:endParaRPr lang="en-IN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0769601" y="325816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time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 dirty="0"/>
              <a:t>Parameter 1: </a:t>
            </a:r>
            <a:r>
              <a:rPr lang="en-IN" altLang="en-GB" dirty="0" smtClean="0"/>
              <a:t>Exposure Time</a:t>
            </a:r>
            <a:endParaRPr lang="x-none" alt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668911" y="1701800"/>
            <a:ext cx="79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80604020202020204" charset="0"/>
              <a:buChar char="•"/>
            </a:pPr>
            <a:r>
              <a:rPr lang="x-none" altLang="en-GB" dirty="0"/>
              <a:t>Using this we can make upper and </a:t>
            </a:r>
            <a:r>
              <a:rPr lang="x-none" altLang="en-GB" dirty="0" smtClean="0"/>
              <a:t>lower</a:t>
            </a:r>
            <a:r>
              <a:rPr lang="en-IN" altLang="en-GB" dirty="0" smtClean="0"/>
              <a:t> </a:t>
            </a:r>
            <a:r>
              <a:rPr lang="x-none" altLang="en-GB" dirty="0" smtClean="0"/>
              <a:t>bounds </a:t>
            </a:r>
            <a:r>
              <a:rPr lang="x-none" altLang="en-GB" dirty="0"/>
              <a:t>on Exposure time (te).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7649" y="2362174"/>
            <a:ext cx="2950210" cy="729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x-none" altLang="en-GB" sz="4000" i="1" dirty="0">
                <a:sym typeface="+mn-ea"/>
              </a:rPr>
              <a:t>f</a:t>
            </a:r>
            <a:r>
              <a:rPr lang="x-none" altLang="en-GB" sz="2800" dirty="0">
                <a:sym typeface="+mn-ea"/>
              </a:rPr>
              <a:t>(t</a:t>
            </a:r>
            <a:r>
              <a:rPr lang="x-none" altLang="en-GB" sz="2800" baseline="-25000" dirty="0">
                <a:sym typeface="+mn-ea"/>
              </a:rPr>
              <a:t>e</a:t>
            </a:r>
            <a:r>
              <a:rPr lang="x-none" altLang="en-GB" sz="2000" baseline="30000" dirty="0">
                <a:sym typeface="+mn-ea"/>
              </a:rPr>
              <a:t>min</a:t>
            </a:r>
            <a:r>
              <a:rPr lang="x-none" altLang="en-GB" sz="2800" dirty="0">
                <a:sym typeface="+mn-ea"/>
              </a:rPr>
              <a:t>, t</a:t>
            </a:r>
            <a:r>
              <a:rPr lang="x-none" altLang="en-GB" sz="2800" baseline="-25000" dirty="0">
                <a:sym typeface="+mn-ea"/>
              </a:rPr>
              <a:t>r</a:t>
            </a:r>
            <a:r>
              <a:rPr lang="x-none" altLang="en-GB" sz="2800" dirty="0">
                <a:sym typeface="+mn-ea"/>
              </a:rPr>
              <a:t>) =&gt; </a:t>
            </a:r>
            <a:r>
              <a:rPr lang="x-none" altLang="en-GB" sz="3600" dirty="0">
                <a:sym typeface="+mn-ea"/>
              </a:rPr>
              <a:t>f</a:t>
            </a:r>
            <a:r>
              <a:rPr lang="x-none" altLang="en-GB" sz="2800" baseline="-25000" dirty="0">
                <a:sym typeface="+mn-ea"/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altLang="en-GB"/>
              <a:t>Parameter 2: Effect of distance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3434" y="1827008"/>
            <a:ext cx="860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GB" dirty="0"/>
              <a:t>As distance from light </a:t>
            </a:r>
            <a:r>
              <a:rPr lang="x-none" altLang="en-GB" dirty="0" smtClean="0"/>
              <a:t>increases</a:t>
            </a:r>
            <a:r>
              <a:rPr lang="en-IN" altLang="en-GB" dirty="0" smtClean="0"/>
              <a:t> </a:t>
            </a:r>
            <a:r>
              <a:rPr lang="x-none" altLang="en-GB" dirty="0"/>
              <a:t>image becames smaller. So, less area for </a:t>
            </a:r>
            <a:r>
              <a:rPr lang="x-none" altLang="en-GB" dirty="0" smtClean="0"/>
              <a:t>sampling</a:t>
            </a:r>
            <a:endParaRPr lang="x-none" alt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34" y="2772410"/>
            <a:ext cx="3421487" cy="1924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12" y="2772410"/>
            <a:ext cx="3421486" cy="1924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80" y="2772410"/>
            <a:ext cx="3421486" cy="1924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29258" y="486821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50 cm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102117" y="486821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100 cm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9901385" y="486821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00 cm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altLang="en-GB"/>
              <a:t>Parameter 2: Effect of distance</a:t>
            </a:r>
          </a:p>
        </p:txBody>
      </p:sp>
      <p:pic>
        <p:nvPicPr>
          <p:cNvPr id="6" name="Picture 5" descr="Untitled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2524" y="1701800"/>
            <a:ext cx="4711065" cy="28441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21747" y="2759074"/>
            <a:ext cx="295021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x-none" altLang="en-GB" sz="4000" i="1" dirty="0" smtClean="0">
                <a:sym typeface="+mn-ea"/>
              </a:rPr>
              <a:t>f</a:t>
            </a:r>
            <a:r>
              <a:rPr lang="x-none" altLang="en-GB" sz="2800" dirty="0" smtClean="0">
                <a:sym typeface="+mn-ea"/>
              </a:rPr>
              <a:t>(</a:t>
            </a:r>
            <a:r>
              <a:rPr lang="en-IN" altLang="en-GB" sz="2800" dirty="0" smtClean="0">
                <a:sym typeface="+mn-ea"/>
              </a:rPr>
              <a:t>d</a:t>
            </a:r>
            <a:r>
              <a:rPr lang="x-none" altLang="en-GB" sz="2800" dirty="0" smtClean="0">
                <a:sym typeface="+mn-ea"/>
              </a:rPr>
              <a:t>, </a:t>
            </a:r>
            <a:r>
              <a:rPr lang="en-IN" altLang="en-GB" sz="2800" dirty="0" smtClean="0">
                <a:sym typeface="+mn-ea"/>
              </a:rPr>
              <a:t>s, </a:t>
            </a:r>
            <a:r>
              <a:rPr lang="en-IN" altLang="en-GB" sz="2800" dirty="0" err="1" smtClean="0">
                <a:sym typeface="+mn-ea"/>
              </a:rPr>
              <a:t>Z</a:t>
            </a:r>
            <a:r>
              <a:rPr lang="en-IN" altLang="en-GB" sz="2800" baseline="-25000" dirty="0" err="1">
                <a:sym typeface="+mn-ea"/>
              </a:rPr>
              <a:t>f</a:t>
            </a:r>
            <a:r>
              <a:rPr lang="x-none" altLang="en-GB" sz="2800" dirty="0" smtClean="0">
                <a:sym typeface="+mn-ea"/>
              </a:rPr>
              <a:t>) </a:t>
            </a:r>
            <a:r>
              <a:rPr lang="x-none" altLang="en-GB" sz="2800" dirty="0">
                <a:sym typeface="+mn-ea"/>
              </a:rPr>
              <a:t>=&gt; </a:t>
            </a:r>
            <a:r>
              <a:rPr lang="en-IN" altLang="en-GB" sz="3600" dirty="0">
                <a:sym typeface="+mn-ea"/>
              </a:rPr>
              <a:t>N</a:t>
            </a:r>
            <a:endParaRPr lang="x-none" altLang="en-GB" sz="2800" baseline="-250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altLang="en-GB"/>
              <a:t>Parameter 2: Effect of distance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5402" y="2878387"/>
            <a:ext cx="357521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altLang="en-GB" sz="2800" i="1" dirty="0" smtClean="0">
                <a:sym typeface="+mn-ea"/>
              </a:rPr>
              <a:t>N = S’. </a:t>
            </a:r>
            <a:r>
              <a:rPr lang="en-IN" altLang="en-GB" sz="2800" i="1" dirty="0" err="1" smtClean="0">
                <a:sym typeface="+mn-ea"/>
              </a:rPr>
              <a:t>f</a:t>
            </a:r>
            <a:r>
              <a:rPr lang="en-IN" altLang="en-GB" sz="2800" baseline="-25000" dirty="0" err="1">
                <a:sym typeface="+mn-ea"/>
              </a:rPr>
              <a:t>tx</a:t>
            </a:r>
            <a:r>
              <a:rPr lang="en-IN" altLang="en-GB" sz="2800" i="1" dirty="0" smtClean="0">
                <a:sym typeface="+mn-ea"/>
              </a:rPr>
              <a:t> . </a:t>
            </a:r>
            <a:r>
              <a:rPr lang="en-IN" altLang="en-GB" sz="2800" i="1" dirty="0" err="1" smtClean="0">
                <a:sym typeface="+mn-ea"/>
              </a:rPr>
              <a:t>T</a:t>
            </a:r>
            <a:r>
              <a:rPr lang="en-IN" altLang="en-GB" sz="2800" baseline="-25000" dirty="0" err="1">
                <a:sym typeface="+mn-ea"/>
              </a:rPr>
              <a:t>r</a:t>
            </a:r>
            <a:endParaRPr lang="x-none" altLang="en-GB" sz="2800" baseline="-25000" dirty="0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46" y="1624134"/>
            <a:ext cx="53340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28122" y="2411046"/>
            <a:ext cx="3688862" cy="1244600"/>
          </a:xfrm>
        </p:spPr>
        <p:txBody>
          <a:bodyPr/>
          <a:lstStyle/>
          <a:p>
            <a:pPr algn="ctr"/>
            <a:r>
              <a:rPr lang="en-IN" altLang="en-GB" dirty="0"/>
              <a:t> </a:t>
            </a:r>
            <a:r>
              <a:rPr lang="en-IN" altLang="en-GB" dirty="0" smtClean="0"/>
              <a:t>   Phase </a:t>
            </a:r>
            <a:r>
              <a:rPr lang="en-IN" altLang="en-GB" dirty="0"/>
              <a:t>3: </a:t>
            </a:r>
            <a:br>
              <a:rPr lang="en-IN" altLang="en-GB" dirty="0" smtClean="0"/>
            </a:br>
            <a:r>
              <a:rPr lang="en-IN" altLang="en-GB" sz="3200" dirty="0" smtClean="0"/>
              <a:t>System </a:t>
            </a:r>
            <a:r>
              <a:rPr lang="en-IN" altLang="en-GB" sz="3200" dirty="0"/>
              <a:t>Model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altLang="en-GB" dirty="0" smtClean="0"/>
              <a:t>System Model</a:t>
            </a:r>
            <a:endParaRPr lang="x-none" alt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321168" y="1758461"/>
            <a:ext cx="3580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 smtClean="0"/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Different Modulation Schemes</a:t>
            </a:r>
            <a:endParaRPr lang="en-IN" dirty="0" smtClean="0"/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Testbed for evaluation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GB" dirty="0" smtClean="0"/>
              <a:t>Part 1:</a:t>
            </a:r>
            <a:br>
              <a:rPr lang="en-IN" altLang="en-GB" dirty="0" smtClean="0"/>
            </a:br>
            <a:r>
              <a:rPr lang="en-IN" altLang="en-GB" dirty="0" smtClean="0"/>
              <a:t>Different </a:t>
            </a:r>
            <a:r>
              <a:rPr lang="x-none" altLang="en-GB" dirty="0" smtClean="0"/>
              <a:t>Data Modulation Schemes</a:t>
            </a:r>
            <a:endParaRPr lang="x-none" alt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025064" y="1903632"/>
            <a:ext cx="5290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GB" sz="2000" dirty="0" smtClean="0"/>
              <a:t>Evaluation parameters</a:t>
            </a:r>
            <a:endParaRPr lang="en-IN" altLang="en-GB" sz="2000" dirty="0" smtClean="0"/>
          </a:p>
          <a:p>
            <a:endParaRPr lang="x-none" altLang="en-GB" sz="2000" dirty="0"/>
          </a:p>
          <a:p>
            <a:pPr marL="342900" indent="-342900">
              <a:buAutoNum type="arabicPeriod"/>
            </a:pPr>
            <a:r>
              <a:rPr lang="x-none" altLang="en-GB" sz="2000" dirty="0"/>
              <a:t>No flickering </a:t>
            </a:r>
            <a:r>
              <a:rPr lang="en-IN" altLang="en-GB" sz="2000" dirty="0" smtClean="0"/>
              <a:t>of light</a:t>
            </a:r>
            <a:endParaRPr lang="x-none" altLang="en-GB" sz="2000" dirty="0"/>
          </a:p>
          <a:p>
            <a:pPr marL="342900" indent="-342900">
              <a:buAutoNum type="arabicPeriod"/>
            </a:pPr>
            <a:r>
              <a:rPr lang="en-IN" altLang="en-GB" sz="2000" dirty="0" smtClean="0"/>
              <a:t>Low </a:t>
            </a:r>
            <a:r>
              <a:rPr lang="x-none" altLang="en-GB" sz="2000" dirty="0" smtClean="0"/>
              <a:t>Overhead </a:t>
            </a:r>
            <a:r>
              <a:rPr lang="x-none" altLang="en-GB" sz="2000" dirty="0"/>
              <a:t>(Goodput)</a:t>
            </a:r>
            <a:endParaRPr lang="x-none" altLang="en-GB" sz="2000" dirty="0"/>
          </a:p>
          <a:p>
            <a:pPr marL="342900" indent="-342900">
              <a:buAutoNum type="arabicPeriod"/>
            </a:pPr>
            <a:r>
              <a:rPr lang="en-IN" altLang="en-GB" sz="2000" dirty="0" smtClean="0"/>
              <a:t>Longer </a:t>
            </a:r>
            <a:r>
              <a:rPr lang="x-none" altLang="en-GB" sz="2000" dirty="0" smtClean="0"/>
              <a:t>Range</a:t>
            </a:r>
            <a:endParaRPr lang="x-none" altLang="en-GB" sz="2000" dirty="0"/>
          </a:p>
          <a:p>
            <a:pPr marL="342900" indent="-342900">
              <a:buAutoNum type="arabicPeriod"/>
            </a:pPr>
            <a:r>
              <a:rPr lang="en-IN" altLang="en-GB" sz="2000" dirty="0" smtClean="0"/>
              <a:t>Lower </a:t>
            </a:r>
            <a:r>
              <a:rPr lang="x-none" altLang="en-GB" sz="2000" dirty="0" smtClean="0"/>
              <a:t>Energy </a:t>
            </a:r>
            <a:r>
              <a:rPr lang="x-none" altLang="en-GB" sz="2000" dirty="0"/>
              <a:t>consumption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 dirty="0"/>
              <a:t>Data Modulation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0770" y="1600835"/>
            <a:ext cx="9475470" cy="2905125"/>
          </a:xfrm>
        </p:spPr>
        <p:txBody>
          <a:bodyPr/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IN" dirty="0" smtClean="0">
                <a:latin typeface="+mn-lt"/>
              </a:rPr>
              <a:t>OOK</a:t>
            </a:r>
            <a:endParaRPr lang="en-IN" dirty="0" smtClean="0">
              <a:latin typeface="+mn-lt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IN" dirty="0" smtClean="0">
                <a:latin typeface="+mn-lt"/>
              </a:rPr>
              <a:t>PWM</a:t>
            </a:r>
            <a:endParaRPr lang="en-IN" dirty="0" smtClean="0">
              <a:latin typeface="+mn-lt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IN" dirty="0" smtClean="0">
                <a:latin typeface="+mn-lt"/>
              </a:rPr>
              <a:t>Manchester</a:t>
            </a:r>
            <a:endParaRPr lang="en-IN" dirty="0" smtClean="0">
              <a:latin typeface="+mn-lt"/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IN" dirty="0" smtClean="0">
                <a:latin typeface="+mn-lt"/>
              </a:rPr>
              <a:t>FSK</a:t>
            </a:r>
            <a:endParaRPr lang="en-IN" dirty="0"/>
          </a:p>
        </p:txBody>
      </p:sp>
      <p:grpSp>
        <p:nvGrpSpPr>
          <p:cNvPr id="5" name="Group 4"/>
          <p:cNvGrpSpPr/>
          <p:nvPr/>
        </p:nvGrpSpPr>
        <p:grpSpPr>
          <a:xfrm>
            <a:off x="1893032" y="4446580"/>
            <a:ext cx="9002396" cy="1026941"/>
            <a:chOff x="1893032" y="4446580"/>
            <a:chExt cx="9002396" cy="1026941"/>
          </a:xfrm>
        </p:grpSpPr>
        <p:grpSp>
          <p:nvGrpSpPr>
            <p:cNvPr id="7" name="Group 6"/>
            <p:cNvGrpSpPr/>
            <p:nvPr/>
          </p:nvGrpSpPr>
          <p:grpSpPr>
            <a:xfrm>
              <a:off x="1893032" y="4446580"/>
              <a:ext cx="9002396" cy="1026941"/>
              <a:chOff x="1893032" y="4446580"/>
              <a:chExt cx="9002396" cy="1026941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1893032" y="4446580"/>
                <a:ext cx="1680162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3573194" y="4446580"/>
                <a:ext cx="3961910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7535104" y="4446580"/>
                <a:ext cx="1680162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9215266" y="4446580"/>
                <a:ext cx="1680162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167497" y="4618062"/>
              <a:ext cx="1102995" cy="824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en-IN" dirty="0" smtClean="0"/>
                <a:t>Preamble/</a:t>
              </a:r>
              <a:endParaRPr lang="x-none" altLang="en-IN" dirty="0" smtClean="0"/>
            </a:p>
            <a:p>
              <a:r>
                <a:rPr lang="en-IN" dirty="0" smtClean="0"/>
                <a:t>  Header</a:t>
              </a:r>
              <a:endParaRPr lang="en-IN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22968" y="4689907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Data</a:t>
              </a:r>
              <a:endParaRPr lang="en-IN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14376" y="4712677"/>
              <a:ext cx="721995" cy="550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en-IN" dirty="0" smtClean="0"/>
                <a:t>Parity</a:t>
              </a:r>
              <a:endParaRPr lang="x-none" altLang="en-IN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41662" y="4718042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Compensation</a:t>
              </a:r>
              <a:endParaRPr lang="en-IN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/>
              <a:t>1. OOK modulation</a:t>
            </a:r>
          </a:p>
        </p:txBody>
      </p:sp>
      <p:pic>
        <p:nvPicPr>
          <p:cNvPr id="4" name="Picture 3" descr="OOK_VL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665" y="1969583"/>
            <a:ext cx="5593715" cy="1167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78" y="1701800"/>
            <a:ext cx="3661074" cy="20593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2976" y="21883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Data</a:t>
            </a:r>
            <a:endParaRPr lang="en-IN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3661" y="2668955"/>
            <a:ext cx="879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Bit stream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Smartphone’s Light Sensor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461846" y="1813169"/>
            <a:ext cx="325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It is basically a photo-diode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Provides values in Lux</a:t>
            </a:r>
            <a:endParaRPr lang="en-IN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95" y="3568065"/>
            <a:ext cx="3514096" cy="243173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396891" y="3704493"/>
            <a:ext cx="445477" cy="4220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 flipH="1">
            <a:off x="6045195" y="3123859"/>
            <a:ext cx="114886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 sensor</a:t>
            </a:r>
            <a:endParaRPr 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6619626" y="3433993"/>
            <a:ext cx="2" cy="268143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/>
              <a:t>1. OOK modulation</a:t>
            </a:r>
          </a:p>
        </p:txBody>
      </p:sp>
      <p:pic>
        <p:nvPicPr>
          <p:cNvPr id="4" name="Picture 3" descr="OOK_VL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2129" y="1967897"/>
            <a:ext cx="5593715" cy="116713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223434" y="4410581"/>
            <a:ext cx="9002396" cy="1026941"/>
            <a:chOff x="1893032" y="4446580"/>
            <a:chExt cx="9002396" cy="1026941"/>
          </a:xfrm>
        </p:grpSpPr>
        <p:grpSp>
          <p:nvGrpSpPr>
            <p:cNvPr id="27" name="Group 26"/>
            <p:cNvGrpSpPr/>
            <p:nvPr/>
          </p:nvGrpSpPr>
          <p:grpSpPr>
            <a:xfrm>
              <a:off x="1893032" y="4446580"/>
              <a:ext cx="9002396" cy="1026941"/>
              <a:chOff x="1893032" y="4446580"/>
              <a:chExt cx="9002396" cy="1026941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1893032" y="4446580"/>
                <a:ext cx="1680162" cy="1026941"/>
              </a:xfrm>
              <a:prstGeom prst="rect">
                <a:avLst/>
              </a:prstGeom>
              <a:solidFill>
                <a:srgbClr val="FF2D2D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3573194" y="4446580"/>
                <a:ext cx="3961910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7535104" y="4446580"/>
                <a:ext cx="1680162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9215266" y="4446580"/>
                <a:ext cx="1680162" cy="1026941"/>
              </a:xfrm>
              <a:prstGeom prst="rect">
                <a:avLst/>
              </a:prstGeom>
              <a:solidFill>
                <a:srgbClr val="FF2D2D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272272" y="4712677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Header</a:t>
              </a:r>
              <a:endParaRPr lang="en-IN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22968" y="4689907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Data</a:t>
              </a:r>
              <a:endParaRPr lang="en-IN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14376" y="4712677"/>
              <a:ext cx="521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Tail</a:t>
              </a:r>
              <a:endParaRPr lang="en-IN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241662" y="4718042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Compensation</a:t>
              </a:r>
              <a:endParaRPr lang="en-IN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78" y="1701800"/>
            <a:ext cx="3661074" cy="20593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2976" y="21883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Data</a:t>
            </a:r>
            <a:endParaRPr lang="en-IN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3661" y="2668955"/>
            <a:ext cx="879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Bit stream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/>
              <a:t>2. PWM modulation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34" y="1824160"/>
            <a:ext cx="5675630" cy="1533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902" y="1701800"/>
            <a:ext cx="3605497" cy="202809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90113" y="21883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Data</a:t>
            </a:r>
            <a:endParaRPr lang="en-IN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00799" y="2772996"/>
            <a:ext cx="879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Bit stream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/>
              <a:t>2. PWM modulation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34" y="1824160"/>
            <a:ext cx="5675630" cy="1533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902" y="1701800"/>
            <a:ext cx="3605497" cy="202809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893032" y="4446580"/>
            <a:ext cx="9002396" cy="1026941"/>
            <a:chOff x="1893032" y="4446580"/>
            <a:chExt cx="9002396" cy="1026941"/>
          </a:xfrm>
        </p:grpSpPr>
        <p:grpSp>
          <p:nvGrpSpPr>
            <p:cNvPr id="17" name="Group 16"/>
            <p:cNvGrpSpPr/>
            <p:nvPr/>
          </p:nvGrpSpPr>
          <p:grpSpPr>
            <a:xfrm>
              <a:off x="1893032" y="4446580"/>
              <a:ext cx="9002396" cy="1026941"/>
              <a:chOff x="1893032" y="4446580"/>
              <a:chExt cx="9002396" cy="1026941"/>
            </a:xfrm>
          </p:grpSpPr>
          <p:sp>
            <p:nvSpPr>
              <p:cNvPr id="22" name="Rectangle 21"/>
              <p:cNvSpPr/>
              <p:nvPr/>
            </p:nvSpPr>
            <p:spPr bwMode="auto">
              <a:xfrm>
                <a:off x="1893032" y="4446580"/>
                <a:ext cx="1680162" cy="1026941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3573194" y="4446580"/>
                <a:ext cx="3961910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7535104" y="4446580"/>
                <a:ext cx="1680162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9215266" y="4446580"/>
                <a:ext cx="1680162" cy="1026941"/>
              </a:xfrm>
              <a:prstGeom prst="rect">
                <a:avLst/>
              </a:prstGeom>
              <a:solidFill>
                <a:srgbClr val="FF2D2D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272272" y="4712677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Header</a:t>
              </a:r>
              <a:endParaRPr lang="en-IN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2968" y="4689907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Data</a:t>
              </a:r>
              <a:endParaRPr lang="en-IN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14376" y="4712677"/>
              <a:ext cx="521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Tail</a:t>
              </a:r>
              <a:endParaRPr lang="en-IN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41662" y="4718042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Compensation</a:t>
              </a:r>
              <a:endParaRPr lang="en-IN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0113" y="21883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Data</a:t>
            </a:r>
            <a:endParaRPr lang="en-IN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00799" y="2772996"/>
            <a:ext cx="879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Bit stream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/>
              <a:t>3. Manchester modulation</a:t>
            </a:r>
          </a:p>
        </p:txBody>
      </p:sp>
      <p:pic>
        <p:nvPicPr>
          <p:cNvPr id="3" name="Picture 2" descr="MAE_modifi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434" y="1634881"/>
            <a:ext cx="5651500" cy="215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769" y="1701800"/>
            <a:ext cx="3813908" cy="21453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661" y="231445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Data</a:t>
            </a:r>
            <a:endParaRPr lang="en-IN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4347" y="2899145"/>
            <a:ext cx="879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Bit stream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/>
              <a:t>3. Manchester modulation</a:t>
            </a:r>
          </a:p>
        </p:txBody>
      </p:sp>
      <p:pic>
        <p:nvPicPr>
          <p:cNvPr id="3" name="Picture 2" descr="MAE_modifi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434" y="1634881"/>
            <a:ext cx="5651500" cy="215392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893032" y="4446580"/>
            <a:ext cx="9002396" cy="1026941"/>
            <a:chOff x="1893032" y="4446580"/>
            <a:chExt cx="9002396" cy="1026941"/>
          </a:xfrm>
        </p:grpSpPr>
        <p:grpSp>
          <p:nvGrpSpPr>
            <p:cNvPr id="6" name="Group 5"/>
            <p:cNvGrpSpPr/>
            <p:nvPr/>
          </p:nvGrpSpPr>
          <p:grpSpPr>
            <a:xfrm>
              <a:off x="1893032" y="4446580"/>
              <a:ext cx="9002396" cy="1026941"/>
              <a:chOff x="1893032" y="4446580"/>
              <a:chExt cx="9002396" cy="1026941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1893032" y="4446580"/>
                <a:ext cx="1680162" cy="1026941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3573194" y="4446580"/>
                <a:ext cx="3961910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7535104" y="4446580"/>
                <a:ext cx="1680162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9215266" y="4446580"/>
                <a:ext cx="1680162" cy="1026941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272272" y="4712677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Header</a:t>
              </a:r>
              <a:endParaRPr lang="en-IN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22968" y="4689907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Data</a:t>
              </a:r>
              <a:endParaRPr lang="en-IN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14376" y="4712677"/>
              <a:ext cx="521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Tail</a:t>
              </a:r>
              <a:endParaRPr lang="en-IN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41662" y="4718042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Compensation</a:t>
              </a:r>
              <a:endParaRPr lang="en-IN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769" y="1701800"/>
            <a:ext cx="3813908" cy="21453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661" y="231445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Data</a:t>
            </a:r>
            <a:endParaRPr lang="en-IN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4347" y="2899145"/>
            <a:ext cx="879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Bit stream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/>
              <a:t>4. FSK modulation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93032" y="4446580"/>
            <a:ext cx="9002396" cy="1026941"/>
            <a:chOff x="1893032" y="4446580"/>
            <a:chExt cx="9002396" cy="1026941"/>
          </a:xfrm>
        </p:grpSpPr>
        <p:grpSp>
          <p:nvGrpSpPr>
            <p:cNvPr id="5" name="Group 4"/>
            <p:cNvGrpSpPr/>
            <p:nvPr/>
          </p:nvGrpSpPr>
          <p:grpSpPr>
            <a:xfrm>
              <a:off x="1893032" y="4446580"/>
              <a:ext cx="9002396" cy="1026941"/>
              <a:chOff x="1893032" y="4446580"/>
              <a:chExt cx="9002396" cy="1026941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1893032" y="4446580"/>
                <a:ext cx="1680162" cy="1026941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3573194" y="4446580"/>
                <a:ext cx="3961910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7535104" y="4446580"/>
                <a:ext cx="1680162" cy="10269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9215266" y="4446580"/>
                <a:ext cx="1680162" cy="1026941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charset="0"/>
                  <a:ea typeface="ＭＳ Ｐゴシック" pitchFamily="1" charset="-128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272272" y="4712677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Header</a:t>
              </a:r>
              <a:endParaRPr lang="en-IN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22968" y="4689907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Data</a:t>
              </a:r>
              <a:endParaRPr lang="en-IN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14376" y="4712677"/>
              <a:ext cx="521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Tail</a:t>
              </a:r>
              <a:endParaRPr lang="en-IN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41662" y="4718042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Compensation</a:t>
              </a:r>
              <a:endParaRPr lang="en-IN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17" y="1617046"/>
            <a:ext cx="5142857" cy="145714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 flipH="1" flipV="1">
            <a:off x="3189511" y="3074189"/>
            <a:ext cx="383683" cy="13723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7535104" y="3001108"/>
            <a:ext cx="573492" cy="144547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8735" y="682681"/>
            <a:ext cx="3150187" cy="2884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GB" dirty="0" smtClean="0"/>
              <a:t>Part 2</a:t>
            </a:r>
            <a:r>
              <a:rPr lang="x-none" altLang="en-GB" dirty="0" smtClean="0"/>
              <a:t>: </a:t>
            </a:r>
            <a:br>
              <a:rPr lang="x-none" altLang="en-GB" dirty="0"/>
            </a:br>
            <a:r>
              <a:rPr lang="x-none" altLang="en-GB" dirty="0"/>
              <a:t>Test </a:t>
            </a:r>
            <a:r>
              <a:rPr lang="x-none" altLang="en-GB" dirty="0" smtClean="0"/>
              <a:t>setup</a:t>
            </a:r>
            <a:r>
              <a:rPr lang="en-IN" altLang="en-GB" dirty="0" smtClean="0"/>
              <a:t> for Evaluation</a:t>
            </a:r>
            <a:endParaRPr lang="x-none" alt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328985" y="2289908"/>
            <a:ext cx="5541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Test setup is divided in 3 subcategories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/>
              <a:t>Adopting to asymmetric patterns in </a:t>
            </a:r>
            <a:r>
              <a:rPr lang="en-IN" dirty="0" smtClean="0"/>
              <a:t>light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Improve previous platform for cross mobile usage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Platform for decoding incoming data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/>
          <p:nvPr/>
        </p:nvSpPr>
        <p:spPr bwMode="auto">
          <a:xfrm>
            <a:off x="1375834" y="609600"/>
            <a:ext cx="954616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>
            <a:lvl1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+mj-lt"/>
                <a:ea typeface="ＭＳ Ｐゴシック" pitchFamily="1" charset="-128"/>
                <a:cs typeface="ＭＳ Ｐゴシック" pitchFamily="1" charset="-128"/>
              </a:defRPr>
            </a:lvl1pPr>
            <a:lvl2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2pPr>
            <a:lvl3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3pPr>
            <a:lvl4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4pPr>
            <a:lvl5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5pPr>
            <a:lvl6pPr marL="13144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6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8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60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IN" sz="2800" kern="0" dirty="0" smtClean="0"/>
              <a:t>1: Adopting to asymmetric patterns in light</a:t>
            </a:r>
            <a:endParaRPr lang="en-IN" kern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8395" y="5113655"/>
            <a:ext cx="2448560" cy="83058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5280000">
            <a:off x="3434715" y="4375150"/>
            <a:ext cx="422275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 dirty="0"/>
          </a:p>
        </p:txBody>
      </p:sp>
      <p:pic>
        <p:nvPicPr>
          <p:cNvPr id="13" name="Picture 12" descr="duty_cycle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90" y="2317750"/>
            <a:ext cx="3074035" cy="1875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6021070" y="2379980"/>
            <a:ext cx="1767840" cy="1727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81" y="2179169"/>
            <a:ext cx="3551895" cy="214645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8063865" y="3006725"/>
            <a:ext cx="422275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 dirty="0"/>
          </a:p>
        </p:txBody>
      </p:sp>
      <p:pic>
        <p:nvPicPr>
          <p:cNvPr id="19" name="Picture 18" descr="duty_cycle(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90" y="2317750"/>
            <a:ext cx="3074035" cy="1875155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5224780" y="2943860"/>
            <a:ext cx="422275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 dirty="0"/>
          </a:p>
        </p:txBody>
      </p:sp>
      <p:sp>
        <p:nvSpPr>
          <p:cNvPr id="9" name="Title 2"/>
          <p:cNvSpPr txBox="1"/>
          <p:nvPr/>
        </p:nvSpPr>
        <p:spPr bwMode="auto">
          <a:xfrm>
            <a:off x="1375834" y="609600"/>
            <a:ext cx="954616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>
            <a:lvl1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+mj-lt"/>
                <a:ea typeface="ＭＳ Ｐゴシック" pitchFamily="1" charset="-128"/>
                <a:cs typeface="ＭＳ Ｐゴシック" pitchFamily="1" charset="-128"/>
              </a:defRPr>
            </a:lvl1pPr>
            <a:lvl2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2pPr>
            <a:lvl3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3pPr>
            <a:lvl4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4pPr>
            <a:lvl5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5pPr>
            <a:lvl6pPr marL="13144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6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8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60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IN" sz="2800" kern="0" dirty="0" smtClean="0"/>
              <a:t>1: Adopting to asymmetric patterns in light</a:t>
            </a:r>
            <a:endParaRPr lang="en-IN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395" y="5113655"/>
            <a:ext cx="2448560" cy="83058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5280000">
            <a:off x="3434715" y="4375150"/>
            <a:ext cx="422275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/>
          <p:nvPr/>
        </p:nvSpPr>
        <p:spPr bwMode="auto">
          <a:xfrm>
            <a:off x="1375834" y="609600"/>
            <a:ext cx="954616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>
            <a:lvl1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+mj-lt"/>
                <a:ea typeface="ＭＳ Ｐゴシック" pitchFamily="1" charset="-128"/>
                <a:cs typeface="ＭＳ Ｐゴシック" pitchFamily="1" charset="-128"/>
              </a:defRPr>
            </a:lvl1pPr>
            <a:lvl2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2pPr>
            <a:lvl3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3pPr>
            <a:lvl4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4pPr>
            <a:lvl5pPr marL="8572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pitchFamily="1" charset="-128"/>
                <a:cs typeface="ＭＳ Ｐゴシック" pitchFamily="1" charset="-128"/>
              </a:defRPr>
            </a:lvl5pPr>
            <a:lvl6pPr marL="13144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6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8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6050" indent="-85725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IN" sz="2800" kern="0" dirty="0" smtClean="0"/>
              <a:t>1: Adopting to asymmetric patterns in light</a:t>
            </a:r>
            <a:endParaRPr lang="en-IN" kern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09403" y="1463675"/>
            <a:ext cx="1863643" cy="505802"/>
          </a:xfrm>
        </p:spPr>
        <p:txBody>
          <a:bodyPr/>
          <a:lstStyle/>
          <a:p>
            <a:pPr marL="0" lvl="0" indent="0" algn="l">
              <a:buFont typeface="Arial" panose="02080604020202020204" charset="0"/>
            </a:pPr>
            <a:r>
              <a:rPr lang="en-IN" altLang="en-GB" sz="2400" dirty="0" smtClean="0">
                <a:sym typeface="+mn-ea"/>
              </a:rPr>
              <a:t>Solution:</a:t>
            </a:r>
            <a:endParaRPr lang="x-none" altLang="en-GB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16" y="4056680"/>
            <a:ext cx="3409299" cy="20602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01" y="4248443"/>
            <a:ext cx="1776095" cy="1763395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539227" y="4962817"/>
            <a:ext cx="422275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4047810" y="3810000"/>
            <a:ext cx="422275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 dirty="0"/>
          </a:p>
        </p:txBody>
      </p:sp>
      <p:pic>
        <p:nvPicPr>
          <p:cNvPr id="15" name="Picture 14" descr="duty_cycle(6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69" y="1940902"/>
            <a:ext cx="3170555" cy="176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Smartphone’s Light Sensor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223434" y="1701800"/>
            <a:ext cx="4615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Disadvantages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/>
              <a:t>Very slow sampling rate </a:t>
            </a:r>
            <a:r>
              <a:rPr lang="en-IN" dirty="0" smtClean="0"/>
              <a:t>100-120Hz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Controlled by OS, no control over values</a:t>
            </a:r>
            <a:endParaRPr lang="en-IN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dirty="0" smtClean="0"/>
              <a:t>Coarse granularity of values</a:t>
            </a:r>
            <a:endParaRPr lang="en-I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89" y="1701800"/>
            <a:ext cx="6048375" cy="407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2: </a:t>
            </a:r>
            <a:r>
              <a:rPr lang="en-IN" sz="2800" dirty="0"/>
              <a:t>Improve previous platform for cross mobile usage</a:t>
            </a:r>
            <a:br>
              <a:rPr lang="en-IN" dirty="0"/>
            </a:b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23434" y="1701800"/>
            <a:ext cx="5219700" cy="1202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/>
              <a:t>Image overlap while processing</a:t>
            </a:r>
            <a:endParaRPr lang="x-none" altLang="en-GB" dirty="0"/>
          </a:p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/>
              <a:t>False light detection</a:t>
            </a:r>
            <a:endParaRPr lang="x-none" altLang="en-GB" dirty="0"/>
          </a:p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/>
              <a:t>Image Proceesing pipeline crashes sometimes</a:t>
            </a:r>
            <a:endParaRPr lang="x-none" altLang="en-GB" dirty="0"/>
          </a:p>
          <a:p>
            <a:pPr indent="0">
              <a:buFont typeface="Arial" panose="02080604020202020204" charset="0"/>
              <a:buNone/>
            </a:pPr>
            <a:endParaRPr lang="x-none" alt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2: </a:t>
            </a:r>
            <a:r>
              <a:rPr lang="en-IN" sz="2800" dirty="0"/>
              <a:t>Improve previous platform for cross mobile usage</a:t>
            </a:r>
            <a:br>
              <a:rPr lang="en-IN" dirty="0"/>
            </a:b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23434" y="1701800"/>
            <a:ext cx="5219700" cy="1202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/>
              <a:t>Image overlap while processing</a:t>
            </a:r>
            <a:endParaRPr lang="x-none" altLang="en-GB" dirty="0"/>
          </a:p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>
                <a:solidFill>
                  <a:schemeClr val="bg1">
                    <a:lumMod val="95000"/>
                  </a:schemeClr>
                </a:solidFill>
              </a:rPr>
              <a:t>False light detection</a:t>
            </a:r>
            <a:endParaRPr lang="x-none" alt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>
                <a:solidFill>
                  <a:schemeClr val="bg1">
                    <a:lumMod val="95000"/>
                  </a:schemeClr>
                </a:solidFill>
              </a:rPr>
              <a:t>Image Proceesing pipeline crashes sometimes</a:t>
            </a:r>
            <a:endParaRPr lang="x-none" altLang="en-GB" dirty="0">
              <a:solidFill>
                <a:schemeClr val="bg1">
                  <a:lumMod val="95000"/>
                </a:schemeClr>
              </a:solidFill>
            </a:endParaRPr>
          </a:p>
          <a:p>
            <a:pPr indent="0">
              <a:buFont typeface="Arial" panose="02080604020202020204" charset="0"/>
              <a:buNone/>
            </a:pPr>
            <a:endParaRPr lang="x-none" alt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3" y="3637549"/>
            <a:ext cx="3779518" cy="2125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15" y="3839490"/>
            <a:ext cx="3061502" cy="172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2: </a:t>
            </a:r>
            <a:r>
              <a:rPr lang="en-IN" sz="2800" dirty="0"/>
              <a:t>Improve previous platform for cross mobile usage</a:t>
            </a:r>
            <a:br>
              <a:rPr lang="en-IN" dirty="0"/>
            </a:b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23434" y="1701800"/>
            <a:ext cx="5219700" cy="1202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>
                <a:solidFill>
                  <a:schemeClr val="bg1">
                    <a:lumMod val="95000"/>
                  </a:schemeClr>
                </a:solidFill>
              </a:rPr>
              <a:t>Image overlap while processing</a:t>
            </a:r>
            <a:endParaRPr lang="x-none" alt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/>
              <a:t>False light detection</a:t>
            </a:r>
            <a:endParaRPr lang="x-none" altLang="en-GB" dirty="0"/>
          </a:p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>
                <a:solidFill>
                  <a:schemeClr val="bg1">
                    <a:lumMod val="95000"/>
                  </a:schemeClr>
                </a:solidFill>
              </a:rPr>
              <a:t>Image Proceesing pipeline crashes sometimes</a:t>
            </a:r>
            <a:endParaRPr lang="x-none" altLang="en-GB" dirty="0">
              <a:solidFill>
                <a:schemeClr val="bg1">
                  <a:lumMod val="95000"/>
                </a:schemeClr>
              </a:solidFill>
            </a:endParaRPr>
          </a:p>
          <a:p>
            <a:pPr indent="0">
              <a:buFont typeface="Arial" panose="02080604020202020204" charset="0"/>
              <a:buNone/>
            </a:pPr>
            <a:endParaRPr lang="x-none" alt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9" y="3665414"/>
            <a:ext cx="2500923" cy="1406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31" y="3665414"/>
            <a:ext cx="2500923" cy="1406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25" y="3665415"/>
            <a:ext cx="2565183" cy="1406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2: </a:t>
            </a:r>
            <a:r>
              <a:rPr lang="en-IN" sz="2800" dirty="0"/>
              <a:t>Improve previous platform for cross mobile usage</a:t>
            </a:r>
            <a:br>
              <a:rPr lang="en-IN" dirty="0"/>
            </a:b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23434" y="1701800"/>
            <a:ext cx="5219700" cy="1202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>
                <a:solidFill>
                  <a:schemeClr val="bg1">
                    <a:lumMod val="95000"/>
                  </a:schemeClr>
                </a:solidFill>
              </a:rPr>
              <a:t>Image overlap while processing</a:t>
            </a:r>
            <a:endParaRPr lang="x-none" alt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>
                <a:solidFill>
                  <a:schemeClr val="bg1">
                    <a:lumMod val="95000"/>
                  </a:schemeClr>
                </a:solidFill>
              </a:rPr>
              <a:t>False light detection</a:t>
            </a:r>
            <a:endParaRPr lang="x-none" alt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80604020202020204" charset="0"/>
              <a:buAutoNum type="arabicPeriod"/>
            </a:pPr>
            <a:r>
              <a:rPr lang="x-none" altLang="en-GB" dirty="0"/>
              <a:t>Image Proceesing pipeline crashes sometimes</a:t>
            </a:r>
            <a:endParaRPr lang="x-none" altLang="en-GB" dirty="0"/>
          </a:p>
          <a:p>
            <a:pPr indent="0">
              <a:buFont typeface="Arial" panose="02080604020202020204" charset="0"/>
              <a:buNone/>
            </a:pPr>
            <a:endParaRPr lang="x-none" alt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3434" y="457200"/>
            <a:ext cx="9546167" cy="722923"/>
          </a:xfrm>
        </p:spPr>
        <p:txBody>
          <a:bodyPr/>
          <a:lstStyle/>
          <a:p>
            <a:r>
              <a:rPr lang="en-IN" sz="2800" dirty="0"/>
              <a:t>3</a:t>
            </a:r>
            <a:r>
              <a:rPr lang="en-IN" sz="2800" dirty="0" smtClean="0"/>
              <a:t>: </a:t>
            </a:r>
            <a:r>
              <a:rPr lang="en-IN" sz="2800" dirty="0"/>
              <a:t>Platform for decoding incoming data</a:t>
            </a:r>
            <a:br>
              <a:rPr lang="en-IN" sz="2800" dirty="0"/>
            </a:br>
            <a:br>
              <a:rPr lang="en-IN" dirty="0"/>
            </a:b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3859745" y="2243015"/>
            <a:ext cx="42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Methods for different Encoding schemes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32517" y="2806373"/>
          <a:ext cx="8127999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Modulation Scheme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Methods 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Complexity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OOK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Not feasible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High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PWM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Thresholding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Low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Manchester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Machine learning based thresholding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Medium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Time based thresholding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Low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64676" y="2614246"/>
            <a:ext cx="7557478" cy="1244600"/>
          </a:xfrm>
        </p:spPr>
        <p:txBody>
          <a:bodyPr/>
          <a:lstStyle/>
          <a:p>
            <a:pPr algn="ctr"/>
            <a:r>
              <a:rPr lang="en-IN" altLang="en-GB" dirty="0" smtClean="0"/>
              <a:t> Phase 4: </a:t>
            </a:r>
            <a:br>
              <a:rPr lang="en-IN" altLang="en-GB" dirty="0" smtClean="0"/>
            </a:br>
            <a:r>
              <a:rPr lang="en-IN" altLang="en-GB" sz="3200" dirty="0" smtClean="0"/>
              <a:t>Implementation and Evaluation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altLang="en-GB" dirty="0" smtClean="0"/>
              <a:t>Evaluation</a:t>
            </a:r>
            <a:endParaRPr lang="x-none" alt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23434" y="1883508"/>
            <a:ext cx="909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For each encoding scheme Packet-Received-Ratio at different frequencies is calculated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54232" y="90658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GB" dirty="0" smtClean="0"/>
              <a:t>PWM </a:t>
            </a:r>
            <a:r>
              <a:rPr lang="x-none" altLang="en-GB" dirty="0" smtClean="0"/>
              <a:t>Encoding</a:t>
            </a:r>
            <a:endParaRPr lang="x-none" alt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18" y="1475642"/>
            <a:ext cx="592455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54232" y="906584"/>
            <a:ext cx="2434590" cy="379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GB" dirty="0"/>
              <a:t>Manchester Encoding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02" y="1545981"/>
            <a:ext cx="7286625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54232" y="90658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GB" dirty="0" smtClean="0"/>
              <a:t>FSK </a:t>
            </a:r>
            <a:r>
              <a:rPr lang="x-none" altLang="en-GB" dirty="0" smtClean="0"/>
              <a:t>Encoding</a:t>
            </a:r>
            <a:endParaRPr lang="x-none" alt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48" y="1686658"/>
            <a:ext cx="600075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State-of-the-art Light-to-camera Link</a:t>
            </a:r>
            <a:endParaRPr lang="x-none" altLang="en-GB"/>
          </a:p>
        </p:txBody>
      </p:sp>
      <p:pic>
        <p:nvPicPr>
          <p:cNvPr id="5" name="Picture 4" descr="background_through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1223645"/>
            <a:ext cx="8468360" cy="40703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07695" y="5461635"/>
            <a:ext cx="11155045" cy="552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GB" b="1"/>
              <a:t>1. </a:t>
            </a:r>
            <a:r>
              <a:rPr lang="x-none" altLang="en-GB"/>
              <a:t>CMOS for VLC  </a:t>
            </a:r>
            <a:r>
              <a:rPr lang="x-none" altLang="en-GB" b="1"/>
              <a:t>8.</a:t>
            </a:r>
            <a:r>
              <a:rPr lang="x-none" altLang="en-GB"/>
              <a:t> Visble light landmarks   </a:t>
            </a:r>
            <a:r>
              <a:rPr lang="x-none" altLang="en-GB" b="1"/>
              <a:t>11.</a:t>
            </a:r>
            <a:r>
              <a:rPr lang="x-none" altLang="en-GB"/>
              <a:t> DynaLight   </a:t>
            </a:r>
            <a:r>
              <a:rPr lang="x-none" altLang="en-GB" b="1"/>
              <a:t>5.</a:t>
            </a:r>
            <a:r>
              <a:rPr lang="x-none" altLang="en-GB"/>
              <a:t> RollingLight  </a:t>
            </a:r>
            <a:r>
              <a:rPr lang="x-none" altLang="en-GB" b="1"/>
              <a:t>9. </a:t>
            </a:r>
            <a:r>
              <a:rPr lang="x-none" altLang="en-GB"/>
              <a:t>Smartphone as continuous receiver</a:t>
            </a:r>
            <a:endParaRPr lang="x-none" altLang="en-GB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altLang="en-GB"/>
              <a:t>Modulation Schemes Comparision</a:t>
            </a:r>
          </a:p>
        </p:txBody>
      </p:sp>
      <p:graphicFrame>
        <p:nvGraphicFramePr>
          <p:cNvPr id="6" name="Table 5"/>
          <p:cNvGraphicFramePr/>
          <p:nvPr/>
        </p:nvGraphicFramePr>
        <p:xfrm>
          <a:off x="1223434" y="2726735"/>
          <a:ext cx="9862820" cy="2239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945"/>
                <a:gridCol w="1972310"/>
                <a:gridCol w="1972945"/>
                <a:gridCol w="1971675"/>
                <a:gridCol w="1972945"/>
              </a:tblGrid>
              <a:tr h="7150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b="1" dirty="0">
                          <a:latin typeface="+mj-lt"/>
                        </a:rPr>
                        <a:t>Scheme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b="1">
                          <a:latin typeface="+mj-lt"/>
                        </a:rPr>
                        <a:t>Compensation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b="1">
                          <a:latin typeface="+mj-lt"/>
                          <a:sym typeface="+mn-ea"/>
                        </a:rPr>
                        <a:t>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b="1">
                          <a:latin typeface="+mj-lt"/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2000" b="1">
                          <a:latin typeface="+mj-lt"/>
                        </a:rPr>
                        <a:t>Decoding Complexity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 smtClean="0"/>
                        <a:t>68%</a:t>
                      </a:r>
                      <a:endParaRPr lang="x-non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~ 60cm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High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 smtClean="0"/>
                        <a:t>72%</a:t>
                      </a:r>
                      <a:endParaRPr lang="x-non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~ 50cm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Low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Manchester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 smtClean="0"/>
                        <a:t>65%</a:t>
                      </a:r>
                      <a:endParaRPr lang="x-non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~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Medium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FSK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 smtClean="0"/>
                        <a:t>60%</a:t>
                      </a:r>
                      <a:endParaRPr lang="x-non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/>
                        <a:t>~ 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sz="1600" dirty="0"/>
                        <a:t>Low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GB"/>
              <a:t>Remaining 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3830" y="1917065"/>
            <a:ext cx="42258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IN" altLang="en-GB" dirty="0" smtClean="0"/>
              <a:t>Mathematical Model </a:t>
            </a:r>
            <a:r>
              <a:rPr lang="x-none" altLang="en-GB" dirty="0" smtClean="0"/>
              <a:t>- </a:t>
            </a:r>
            <a:r>
              <a:rPr lang="x-none" altLang="en-GB" dirty="0"/>
              <a:t>On going work</a:t>
            </a:r>
            <a:endParaRPr lang="x-none" altLang="en-GB" dirty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altLang="en-GB" dirty="0" smtClean="0"/>
              <a:t>System Model </a:t>
            </a:r>
            <a:r>
              <a:rPr lang="x-none" altLang="en-GB" dirty="0" smtClean="0"/>
              <a:t>- </a:t>
            </a:r>
            <a:r>
              <a:rPr lang="x-none" altLang="en-GB" dirty="0"/>
              <a:t>Completed</a:t>
            </a:r>
            <a:endParaRPr lang="x-none" altLang="en-GB" dirty="0"/>
          </a:p>
          <a:p>
            <a:pPr marL="285750" indent="-285750">
              <a:buFont typeface="Arial" panose="02080604020202020204" charset="0"/>
              <a:buChar char="•"/>
            </a:pPr>
            <a:r>
              <a:rPr lang="en-IN" altLang="en-GB" dirty="0" smtClean="0"/>
              <a:t>Evaluation of Model </a:t>
            </a:r>
            <a:r>
              <a:rPr lang="x-none" altLang="en-GB" dirty="0" smtClean="0"/>
              <a:t>- </a:t>
            </a:r>
            <a:r>
              <a:rPr lang="x-none" altLang="en-GB" dirty="0"/>
              <a:t>On </a:t>
            </a:r>
            <a:r>
              <a:rPr lang="x-none" altLang="en-GB" dirty="0" smtClean="0"/>
              <a:t>going</a:t>
            </a:r>
            <a:endParaRPr lang="en-IN" altLang="en-GB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x-none" altLang="en-GB" dirty="0"/>
              <a:t>different lights,</a:t>
            </a:r>
            <a:endParaRPr lang="x-none" altLang="en-GB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x-none" altLang="en-GB" dirty="0"/>
              <a:t>different phones (cameras),</a:t>
            </a:r>
            <a:endParaRPr lang="x-none" altLang="en-GB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x-none" altLang="en-GB" dirty="0"/>
              <a:t>different exposure </a:t>
            </a:r>
            <a:r>
              <a:rPr lang="x-none" altLang="en-GB" dirty="0" smtClean="0"/>
              <a:t>times </a:t>
            </a:r>
            <a:endParaRPr lang="x-none" alt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6176" y="2159000"/>
            <a:ext cx="7159625" cy="1244600"/>
          </a:xfrm>
        </p:spPr>
        <p:txBody>
          <a:bodyPr/>
          <a:lstStyle/>
          <a:p>
            <a:pPr algn="ctr"/>
            <a:r>
              <a:rPr lang="en-US" altLang="zh-CN" sz="5400" dirty="0">
                <a:latin typeface="+mn-lt"/>
              </a:rPr>
              <a:t>Thank you!</a:t>
            </a:r>
            <a:endParaRPr lang="zh-CN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Problem Statement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GB"/>
              <a:t>Which parameter i</a:t>
            </a:r>
            <a:r>
              <a:rPr lang="x-none" altLang="en-GB">
                <a:sym typeface="+mn-ea"/>
              </a:rPr>
              <a:t>n between smartphone camera and the data encoding method majorly </a:t>
            </a:r>
            <a:r>
              <a:rPr lang="x-none" altLang="en-GB"/>
              <a:t>affects the throughput of a light-to-camera communication link?</a:t>
            </a:r>
            <a:endParaRPr lang="x-none" altLang="en-GB"/>
          </a:p>
          <a:p>
            <a:pPr marL="0" indent="0">
              <a:buNone/>
            </a:pPr>
            <a:endParaRPr lang="x-none" altLang="en-GB"/>
          </a:p>
          <a:p>
            <a:r>
              <a:rPr lang="x-none" altLang="en-GB"/>
              <a:t>How to overcome the suboptimal throughout for longer distances of a light-to-camera communication link?</a:t>
            </a:r>
            <a:endParaRPr lang="x-none" alt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GB"/>
              <a:t>Outline</a:t>
            </a:r>
            <a:endParaRPr lang="x-non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x-none" altLang="en-GB"/>
          </a:p>
          <a:p>
            <a:r>
              <a:rPr lang="x-none" altLang="en-GB"/>
              <a:t>Implementation</a:t>
            </a:r>
            <a:endParaRPr lang="x-none" altLang="en-GB"/>
          </a:p>
          <a:p>
            <a:r>
              <a:rPr lang="x-none" altLang="en-GB"/>
              <a:t>Model</a:t>
            </a:r>
            <a:endParaRPr lang="x-none" altLang="en-GB"/>
          </a:p>
          <a:p>
            <a:r>
              <a:rPr lang="x-none" altLang="en-GB"/>
              <a:t>Evaluation</a:t>
            </a:r>
            <a:endParaRPr lang="x-none" alt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Passive Indoor Localization</Template>
  <TotalTime>0</TotalTime>
  <Words>6057</Words>
  <Application>Kingsoft Office WPP</Application>
  <PresentationFormat>Widescreen</PresentationFormat>
  <Paragraphs>599</Paragraphs>
  <Slides>72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3" baseType="lpstr">
      <vt:lpstr>text</vt:lpstr>
      <vt:lpstr>Analysing the Performance and Stability of LED-to-Camera Links</vt:lpstr>
      <vt:lpstr>About VLC</vt:lpstr>
      <vt:lpstr>Transmitter - Receiver of VLC</vt:lpstr>
      <vt:lpstr>Transmitter - Receiver of VLC</vt:lpstr>
      <vt:lpstr>Smartphone’s Light Sensor</vt:lpstr>
      <vt:lpstr>Smartphone’s Light Sensor</vt:lpstr>
      <vt:lpstr>State-of-the-art Light-to-camera Link</vt:lpstr>
      <vt:lpstr>Problem Statement</vt:lpstr>
      <vt:lpstr>Outline</vt:lpstr>
      <vt:lpstr>Implementation: Transmitter</vt:lpstr>
      <vt:lpstr>OOK Encoding</vt:lpstr>
      <vt:lpstr>OOK Encoding</vt:lpstr>
      <vt:lpstr>OOK Encoding</vt:lpstr>
      <vt:lpstr>OOK Encoding</vt:lpstr>
      <vt:lpstr>OOK Encoding</vt:lpstr>
      <vt:lpstr>PWM Encoding</vt:lpstr>
      <vt:lpstr>PWM Encoding</vt:lpstr>
      <vt:lpstr>PWM Encoding</vt:lpstr>
      <vt:lpstr>PWM Encoding</vt:lpstr>
      <vt:lpstr>Manchester Encoding</vt:lpstr>
      <vt:lpstr>Manchester Encoding</vt:lpstr>
      <vt:lpstr>Comparison of Encoding Schemes</vt:lpstr>
      <vt:lpstr>Implementation</vt:lpstr>
      <vt:lpstr>Duty Cycle Adjustment</vt:lpstr>
      <vt:lpstr>Receiver: Smartphone’s Camera</vt:lpstr>
      <vt:lpstr>Rolling shutter Effect</vt:lpstr>
      <vt:lpstr>Rolling shutter Effect</vt:lpstr>
      <vt:lpstr>Camera Parameters</vt:lpstr>
      <vt:lpstr>Exposure Time</vt:lpstr>
      <vt:lpstr>Related Works</vt:lpstr>
      <vt:lpstr>Related Works</vt:lpstr>
      <vt:lpstr>Problem Statement</vt:lpstr>
      <vt:lpstr>Problem Statement</vt:lpstr>
      <vt:lpstr>Phase 1: Evaluation of Camera as receiver </vt:lpstr>
      <vt:lpstr>Comparing Photo-diode with Camera</vt:lpstr>
      <vt:lpstr>Difference 1: Lower SNR</vt:lpstr>
      <vt:lpstr>Difference 2: Information loss</vt:lpstr>
      <vt:lpstr>Phase 2: Mathematical Framework for Camera </vt:lpstr>
      <vt:lpstr>Mathematical Framework</vt:lpstr>
      <vt:lpstr>Parameter 1: Exposure Time</vt:lpstr>
      <vt:lpstr>Parameter 1: Exposure Time</vt:lpstr>
      <vt:lpstr>Parameter 2: Effect of distance</vt:lpstr>
      <vt:lpstr>Parameter 2: Effect of distance</vt:lpstr>
      <vt:lpstr>Parameter 2: Effect of distance</vt:lpstr>
      <vt:lpstr>    Phase 3:  System Model</vt:lpstr>
      <vt:lpstr>System Model</vt:lpstr>
      <vt:lpstr>Part 1: Different Data Modulation Schemes</vt:lpstr>
      <vt:lpstr>Data Modulation Schemes</vt:lpstr>
      <vt:lpstr>1. OOK modulation</vt:lpstr>
      <vt:lpstr>1. OOK modulation</vt:lpstr>
      <vt:lpstr>2. PWM modulation</vt:lpstr>
      <vt:lpstr>2. PWM modulation</vt:lpstr>
      <vt:lpstr>3. Manchester modulation</vt:lpstr>
      <vt:lpstr>3. Manchester modulation</vt:lpstr>
      <vt:lpstr>4. FSK modulation</vt:lpstr>
      <vt:lpstr>Part 2:  Test setup for Evaluation</vt:lpstr>
      <vt:lpstr>PowerPoint 演示文稿</vt:lpstr>
      <vt:lpstr>PowerPoint 演示文稿</vt:lpstr>
      <vt:lpstr>Solution:</vt:lpstr>
      <vt:lpstr>2: Improve previous platform for cross mobile usage </vt:lpstr>
      <vt:lpstr>2: Improve previous platform for cross mobile usage </vt:lpstr>
      <vt:lpstr>2: Improve previous platform for cross mobile usage </vt:lpstr>
      <vt:lpstr>2: Improve previous platform for cross mobile usage </vt:lpstr>
      <vt:lpstr>3: Platform for decoding incoming data  </vt:lpstr>
      <vt:lpstr> Phase 4:  Implementation and Evaluation</vt:lpstr>
      <vt:lpstr>Evaluation</vt:lpstr>
      <vt:lpstr>PowerPoint 演示文稿</vt:lpstr>
      <vt:lpstr>PowerPoint 演示文稿</vt:lpstr>
      <vt:lpstr>PowerPoint 演示文稿</vt:lpstr>
      <vt:lpstr>Modulation Schemes Comparision</vt:lpstr>
      <vt:lpstr>Remaining Work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stability and throughput of LED to Camera links</dc:title>
  <dc:creator>Shashwat Verma</dc:creator>
  <cp:lastModifiedBy>shashwat</cp:lastModifiedBy>
  <cp:revision>189</cp:revision>
  <dcterms:created xsi:type="dcterms:W3CDTF">2017-12-21T09:30:28Z</dcterms:created>
  <dcterms:modified xsi:type="dcterms:W3CDTF">2017-12-21T09:30:28Z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2057-10.1.0.5707</vt:lpwstr>
  </property>
</Properties>
</file>